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notesMasterIdLst>
    <p:notesMasterId r:id="rId26"/>
  </p:notesMasterIdLst>
  <p:handoutMasterIdLst>
    <p:handoutMasterId r:id="rId27"/>
  </p:handoutMasterIdLst>
  <p:sldIdLst>
    <p:sldId id="259" r:id="rId2"/>
    <p:sldId id="256" r:id="rId3"/>
    <p:sldId id="285" r:id="rId4"/>
    <p:sldId id="292" r:id="rId5"/>
    <p:sldId id="291" r:id="rId6"/>
    <p:sldId id="304" r:id="rId7"/>
    <p:sldId id="301" r:id="rId8"/>
    <p:sldId id="305" r:id="rId9"/>
    <p:sldId id="295" r:id="rId10"/>
    <p:sldId id="296" r:id="rId11"/>
    <p:sldId id="306" r:id="rId12"/>
    <p:sldId id="307" r:id="rId13"/>
    <p:sldId id="282" r:id="rId14"/>
    <p:sldId id="293" r:id="rId15"/>
    <p:sldId id="280" r:id="rId16"/>
    <p:sldId id="265" r:id="rId17"/>
    <p:sldId id="260" r:id="rId18"/>
    <p:sldId id="267" r:id="rId19"/>
    <p:sldId id="266" r:id="rId20"/>
    <p:sldId id="290" r:id="rId21"/>
    <p:sldId id="268" r:id="rId22"/>
    <p:sldId id="288" r:id="rId23"/>
    <p:sldId id="297" r:id="rId24"/>
    <p:sldId id="289" r:id="rId25"/>
  </p:sldIdLst>
  <p:sldSz cx="9144000" cy="6858000" type="screen4x3"/>
  <p:notesSz cx="92964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67A6"/>
    <a:srgbClr val="FFC71C"/>
    <a:srgbClr val="FFD217"/>
    <a:srgbClr val="FFED7B"/>
    <a:srgbClr val="FFE02C"/>
    <a:srgbClr val="FFDA0B"/>
  </p:clrMru>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22" autoAdjust="0"/>
    <p:restoredTop sz="94704" autoAdjust="0"/>
  </p:normalViewPr>
  <p:slideViewPr>
    <p:cSldViewPr snapToGrid="0" snapToObjects="1">
      <p:cViewPr varScale="1">
        <p:scale>
          <a:sx n="69" d="100"/>
          <a:sy n="69" d="100"/>
        </p:scale>
        <p:origin x="-1176" y="-108"/>
      </p:cViewPr>
      <p:guideLst>
        <p:guide orient="horz" pos="2160"/>
        <p:guide pos="2880"/>
      </p:guideLst>
    </p:cSldViewPr>
  </p:slideViewPr>
  <p:outlineViewPr>
    <p:cViewPr>
      <p:scale>
        <a:sx n="33" d="100"/>
        <a:sy n="33" d="100"/>
      </p:scale>
      <p:origin x="0" y="2179"/>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1430" y="-67"/>
      </p:cViewPr>
      <p:guideLst>
        <p:guide orient="horz" pos="2160"/>
        <p:guide pos="29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9"/>
  <c:chart>
    <c:plotArea>
      <c:layout/>
      <c:barChart>
        <c:barDir val="col"/>
        <c:grouping val="clustered"/>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axId val="75318016"/>
        <c:axId val="75319552"/>
      </c:barChart>
      <c:catAx>
        <c:axId val="75318016"/>
        <c:scaling>
          <c:orientation val="minMax"/>
        </c:scaling>
        <c:axPos val="b"/>
        <c:tickLblPos val="nextTo"/>
        <c:crossAx val="75319552"/>
        <c:crosses val="autoZero"/>
        <c:auto val="1"/>
        <c:lblAlgn val="ctr"/>
        <c:lblOffset val="100"/>
      </c:catAx>
      <c:valAx>
        <c:axId val="75319552"/>
        <c:scaling>
          <c:orientation val="minMax"/>
        </c:scaling>
        <c:axPos val="l"/>
        <c:majorGridlines/>
        <c:numFmt formatCode="General" sourceLinked="1"/>
        <c:tickLblPos val="nextTo"/>
        <c:crossAx val="75318016"/>
        <c:crosses val="autoZero"/>
        <c:crossBetween val="between"/>
      </c:valAx>
      <c:spPr>
        <a:noFill/>
        <a:ln w="25400">
          <a:noFill/>
        </a:ln>
      </c:spPr>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9"/>
  <c:chart>
    <c:plotArea>
      <c:layout/>
      <c:barChart>
        <c:barDir val="col"/>
        <c:grouping val="clustered"/>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axId val="75365376"/>
        <c:axId val="78119680"/>
      </c:barChart>
      <c:catAx>
        <c:axId val="75365376"/>
        <c:scaling>
          <c:orientation val="minMax"/>
        </c:scaling>
        <c:axPos val="b"/>
        <c:tickLblPos val="nextTo"/>
        <c:crossAx val="78119680"/>
        <c:crosses val="autoZero"/>
        <c:auto val="1"/>
        <c:lblAlgn val="ctr"/>
        <c:lblOffset val="100"/>
      </c:catAx>
      <c:valAx>
        <c:axId val="78119680"/>
        <c:scaling>
          <c:orientation val="minMax"/>
        </c:scaling>
        <c:axPos val="l"/>
        <c:majorGridlines/>
        <c:numFmt formatCode="General" sourceLinked="1"/>
        <c:tickLblPos val="nextTo"/>
        <c:crossAx val="75365376"/>
        <c:crosses val="autoZero"/>
        <c:crossBetween val="between"/>
      </c:valAx>
      <c:spPr>
        <a:noFill/>
        <a:ln w="25400">
          <a:noFill/>
        </a:ln>
      </c:spPr>
    </c:plotArea>
    <c:legend>
      <c:legendPos val="r"/>
      <c:layout/>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5265809" y="6513485"/>
            <a:ext cx="4028440" cy="343318"/>
          </a:xfrm>
          <a:prstGeom prst="rect">
            <a:avLst/>
          </a:prstGeom>
        </p:spPr>
        <p:txBody>
          <a:bodyPr vert="horz" lIns="91440" tIns="45720" rIns="91440" bIns="45720" rtlCol="0" anchor="b"/>
          <a:lstStyle>
            <a:lvl1pPr algn="r">
              <a:defRPr sz="1200"/>
            </a:lvl1pPr>
          </a:lstStyle>
          <a:p>
            <a:fld id="{460AE53A-06D8-403F-A2D3-BE5F2534062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7953"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204" y="0"/>
            <a:ext cx="4029574" cy="342900"/>
          </a:xfrm>
          <a:prstGeom prst="rect">
            <a:avLst/>
          </a:prstGeom>
        </p:spPr>
        <p:txBody>
          <a:bodyPr vert="horz" lIns="91440" tIns="45720" rIns="91440" bIns="45720" rtlCol="0"/>
          <a:lstStyle>
            <a:lvl1pPr algn="r">
              <a:defRPr sz="1200"/>
            </a:lvl1pPr>
          </a:lstStyle>
          <a:p>
            <a:fld id="{D4A16093-752B-4EDC-9EB6-6F75CB5973ED}" type="datetimeFigureOut">
              <a:rPr lang="en-US" smtClean="0"/>
              <a:pPr/>
              <a:t>10/5/2012</a:t>
            </a:fld>
            <a:endParaRPr lang="en-US"/>
          </a:p>
        </p:txBody>
      </p:sp>
      <p:sp>
        <p:nvSpPr>
          <p:cNvPr id="4" name="Slide Image Placeholder 3"/>
          <p:cNvSpPr>
            <a:spLocks noGrp="1" noRot="1" noChangeAspect="1"/>
          </p:cNvSpPr>
          <p:nvPr>
            <p:ph type="sldImg" idx="2"/>
          </p:nvPr>
        </p:nvSpPr>
        <p:spPr>
          <a:xfrm>
            <a:off x="2933700" y="514350"/>
            <a:ext cx="3430588"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154" y="3257550"/>
            <a:ext cx="7438092"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4027953"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204" y="6513513"/>
            <a:ext cx="4029574" cy="342900"/>
          </a:xfrm>
          <a:prstGeom prst="rect">
            <a:avLst/>
          </a:prstGeom>
        </p:spPr>
        <p:txBody>
          <a:bodyPr vert="horz" lIns="91440" tIns="45720" rIns="91440" bIns="45720" rtlCol="0" anchor="b"/>
          <a:lstStyle>
            <a:lvl1pPr algn="r">
              <a:defRPr sz="1200"/>
            </a:lvl1pPr>
          </a:lstStyle>
          <a:p>
            <a:fld id="{C3377DCC-99D5-4B07-B9E2-234A71DBF07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77DCC-99D5-4B07-B9E2-234A71DBF07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77DCC-99D5-4B07-B9E2-234A71DBF076}"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77DCC-99D5-4B07-B9E2-234A71DBF076}"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77DCC-99D5-4B07-B9E2-234A71DBF076}"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77DCC-99D5-4B07-B9E2-234A71DBF076}"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77DCC-99D5-4B07-B9E2-234A71DBF076}"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77DCC-99D5-4B07-B9E2-234A71DBF07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cs typeface="Times New Roman" pitchFamily="18" charset="0"/>
              </a:rPr>
              <a:t>The role of housing as a contributor to health has been known for decades, while new agents and pathways continue to be discovered and explored. </a:t>
            </a:r>
            <a:r>
              <a:rPr lang="en-US" baseline="30000" dirty="0" smtClean="0">
                <a:latin typeface="Arial" charset="0"/>
                <a:cs typeface="Times New Roman" pitchFamily="18" charset="0"/>
              </a:rPr>
              <a:t>[2]</a:t>
            </a:r>
          </a:p>
          <a:p>
            <a:endParaRPr lang="en-US" baseline="30000" dirty="0" smtClean="0">
              <a:latin typeface="Arial" charset="0"/>
              <a:cs typeface="Times New Roman" pitchFamily="18" charset="0"/>
            </a:endParaRPr>
          </a:p>
          <a:p>
            <a:r>
              <a:rPr lang="en-US" dirty="0" smtClean="0">
                <a:latin typeface="Arial" charset="0"/>
              </a:rPr>
              <a:t>In the early 1800s, the relation between housing conditions and health was recognized among public health practitioners in the United States and Europe and led to the rise of the sanitary reform movement. Slum clearance and improving the quality of housing and sanitation were important components of 19</a:t>
            </a:r>
            <a:r>
              <a:rPr lang="en-US" baseline="30000" dirty="0" smtClean="0">
                <a:latin typeface="Arial" charset="0"/>
              </a:rPr>
              <a:t>th</a:t>
            </a:r>
            <a:r>
              <a:rPr lang="en-US" dirty="0" smtClean="0">
                <a:latin typeface="Arial" charset="0"/>
              </a:rPr>
              <a:t> and 20</a:t>
            </a:r>
            <a:r>
              <a:rPr lang="en-US" baseline="30000" dirty="0" smtClean="0">
                <a:latin typeface="Arial" charset="0"/>
              </a:rPr>
              <a:t>th</a:t>
            </a:r>
            <a:r>
              <a:rPr lang="en-US" dirty="0" smtClean="0">
                <a:latin typeface="Arial" charset="0"/>
              </a:rPr>
              <a:t> century campaigns to control typhus, tuberculosis, and other infectious diseases. Interest in housing as a determinant of health has fluctuated in response to housing-related infectious disease outbreaks (</a:t>
            </a:r>
            <a:r>
              <a:rPr lang="en-US" dirty="0" err="1" smtClean="0">
                <a:latin typeface="Arial" charset="0"/>
              </a:rPr>
              <a:t>e.g</a:t>
            </a:r>
            <a:r>
              <a:rPr lang="en-US" dirty="0" smtClean="0">
                <a:latin typeface="Arial" charset="0"/>
              </a:rPr>
              <a:t>, cholera in New York City in the 1830s), social unrest and class conflict, industrial interest in maintaining a healthier workforce, and economic downturns leading to crises in housing availability and quality. </a:t>
            </a:r>
            <a:r>
              <a:rPr lang="en-US" baseline="30000" dirty="0" smtClean="0">
                <a:latin typeface="Arial" charset="0"/>
              </a:rPr>
              <a:t>[3]</a:t>
            </a:r>
          </a:p>
          <a:p>
            <a:endParaRPr lang="en-US" dirty="0"/>
          </a:p>
        </p:txBody>
      </p:sp>
      <p:sp>
        <p:nvSpPr>
          <p:cNvPr id="4" name="Slide Number Placeholder 3"/>
          <p:cNvSpPr>
            <a:spLocks noGrp="1"/>
          </p:cNvSpPr>
          <p:nvPr>
            <p:ph type="sldNum" sz="quarter" idx="10"/>
          </p:nvPr>
        </p:nvSpPr>
        <p:spPr/>
        <p:txBody>
          <a:bodyPr/>
          <a:lstStyle/>
          <a:p>
            <a:fld id="{C3377DCC-99D5-4B07-B9E2-234A71DBF076}"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Lessons for Public Health Officials, Architects and Planners: </a:t>
            </a:r>
            <a:endParaRPr lang="en-US" dirty="0"/>
          </a:p>
        </p:txBody>
      </p:sp>
      <p:sp>
        <p:nvSpPr>
          <p:cNvPr id="4" name="Slide Number Placeholder 3"/>
          <p:cNvSpPr>
            <a:spLocks noGrp="1"/>
          </p:cNvSpPr>
          <p:nvPr>
            <p:ph type="sldNum" sz="quarter" idx="10"/>
          </p:nvPr>
        </p:nvSpPr>
        <p:spPr/>
        <p:txBody>
          <a:bodyPr/>
          <a:lstStyle/>
          <a:p>
            <a:fld id="{C3377DCC-99D5-4B07-B9E2-234A71DBF076}"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Summary: The report provides evidence that the health consequences</a:t>
            </a:r>
          </a:p>
          <a:p>
            <a:r>
              <a:rPr lang="en-US" sz="1200" kern="1200" baseline="0" dirty="0" smtClean="0">
                <a:solidFill>
                  <a:schemeClr val="tx1"/>
                </a:solidFill>
                <a:latin typeface="+mn-lt"/>
                <a:ea typeface="+mn-ea"/>
                <a:cs typeface="+mn-cs"/>
              </a:rPr>
              <a:t>of inadequate housing are substantial. Improving</a:t>
            </a:r>
          </a:p>
          <a:p>
            <a:r>
              <a:rPr lang="en-US" sz="1200" kern="1200" baseline="0" dirty="0" smtClean="0">
                <a:solidFill>
                  <a:schemeClr val="tx1"/>
                </a:solidFill>
                <a:latin typeface="+mn-lt"/>
                <a:ea typeface="+mn-ea"/>
                <a:cs typeface="+mn-cs"/>
              </a:rPr>
              <a:t>housing in a way that removes or at least minimizes the</a:t>
            </a:r>
          </a:p>
          <a:p>
            <a:r>
              <a:rPr lang="en-US" sz="1200" kern="1200" baseline="0" dirty="0" smtClean="0">
                <a:solidFill>
                  <a:schemeClr val="tx1"/>
                </a:solidFill>
                <a:latin typeface="+mn-lt"/>
                <a:ea typeface="+mn-ea"/>
                <a:cs typeface="+mn-cs"/>
              </a:rPr>
              <a:t>negative impact on health and safety and promotes a</a:t>
            </a:r>
          </a:p>
          <a:p>
            <a:r>
              <a:rPr lang="en-US" sz="1200" kern="1200" baseline="0" dirty="0" smtClean="0">
                <a:solidFill>
                  <a:schemeClr val="tx1"/>
                </a:solidFill>
                <a:latin typeface="+mn-lt"/>
                <a:ea typeface="+mn-ea"/>
                <a:cs typeface="+mn-cs"/>
              </a:rPr>
              <a:t>healthier living environment is good for the residents</a:t>
            </a:r>
          </a:p>
          <a:p>
            <a:r>
              <a:rPr lang="en-US" sz="1200" kern="1200" baseline="0" dirty="0" smtClean="0">
                <a:solidFill>
                  <a:schemeClr val="tx1"/>
                </a:solidFill>
                <a:latin typeface="+mn-lt"/>
                <a:ea typeface="+mn-ea"/>
                <a:cs typeface="+mn-cs"/>
              </a:rPr>
              <a:t>and beneficial for society. Reducing the burden of</a:t>
            </a:r>
          </a:p>
          <a:p>
            <a:r>
              <a:rPr lang="en-US" sz="1200" kern="1200" baseline="0" dirty="0" smtClean="0">
                <a:solidFill>
                  <a:schemeClr val="tx1"/>
                </a:solidFill>
                <a:latin typeface="+mn-lt"/>
                <a:ea typeface="+mn-ea"/>
                <a:cs typeface="+mn-cs"/>
              </a:rPr>
              <a:t>responding to the demands on the health system</a:t>
            </a:r>
          </a:p>
          <a:p>
            <a:r>
              <a:rPr lang="en-US" sz="1200" kern="1200" baseline="0" dirty="0" smtClean="0">
                <a:solidFill>
                  <a:schemeClr val="tx1"/>
                </a:solidFill>
                <a:latin typeface="+mn-lt"/>
                <a:ea typeface="+mn-ea"/>
                <a:cs typeface="+mn-cs"/>
              </a:rPr>
              <a:t>attributable to inadequate housing should therefore be</a:t>
            </a:r>
          </a:p>
          <a:p>
            <a:r>
              <a:rPr lang="en-US" sz="1200" kern="1200" baseline="0" dirty="0" smtClean="0">
                <a:solidFill>
                  <a:schemeClr val="tx1"/>
                </a:solidFill>
                <a:latin typeface="+mn-lt"/>
                <a:ea typeface="+mn-ea"/>
                <a:cs typeface="+mn-cs"/>
              </a:rPr>
              <a:t>seen as an obvious public health priority, but also as</a:t>
            </a:r>
          </a:p>
          <a:p>
            <a:r>
              <a:rPr lang="en-US" sz="1200" kern="1200" baseline="0" dirty="0" smtClean="0">
                <a:solidFill>
                  <a:schemeClr val="tx1"/>
                </a:solidFill>
                <a:latin typeface="+mn-lt"/>
                <a:ea typeface="+mn-ea"/>
                <a:cs typeface="+mn-cs"/>
              </a:rPr>
              <a:t>something that makes economic sense.</a:t>
            </a:r>
            <a:endParaRPr lang="en-US" dirty="0"/>
          </a:p>
        </p:txBody>
      </p:sp>
      <p:sp>
        <p:nvSpPr>
          <p:cNvPr id="4" name="Slide Number Placeholder 3"/>
          <p:cNvSpPr>
            <a:spLocks noGrp="1"/>
          </p:cNvSpPr>
          <p:nvPr>
            <p:ph type="sldNum" sz="quarter" idx="10"/>
          </p:nvPr>
        </p:nvSpPr>
        <p:spPr/>
        <p:txBody>
          <a:bodyPr/>
          <a:lstStyle/>
          <a:p>
            <a:pPr>
              <a:defRPr/>
            </a:pPr>
            <a:fld id="{53E7E068-976B-4323-A11D-DEAF4733610A}"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BCE856-439F-45DF-BB4C-4DC72A7786AC}" type="slidenum">
              <a:rPr lang="en-US"/>
              <a:pPr/>
              <a:t>8</a:t>
            </a:fld>
            <a:endParaRPr lang="en-US"/>
          </a:p>
        </p:txBody>
      </p:sp>
      <p:sp>
        <p:nvSpPr>
          <p:cNvPr id="756738" name="Rectangle 2"/>
          <p:cNvSpPr>
            <a:spLocks noRot="1" noChangeArrowheads="1" noTextEdit="1"/>
          </p:cNvSpPr>
          <p:nvPr>
            <p:ph type="sldImg"/>
          </p:nvPr>
        </p:nvSpPr>
        <p:spPr>
          <a:xfrm>
            <a:off x="2933700" y="512763"/>
            <a:ext cx="3429000" cy="2571750"/>
          </a:xfrm>
          <a:ln/>
        </p:spPr>
      </p:sp>
      <p:sp>
        <p:nvSpPr>
          <p:cNvPr id="756739" name="Rectangle 3"/>
          <p:cNvSpPr>
            <a:spLocks noGrp="1" noChangeArrowheads="1"/>
          </p:cNvSpPr>
          <p:nvPr>
            <p:ph type="body" idx="1"/>
          </p:nvPr>
        </p:nvSpPr>
        <p:spPr>
          <a:xfrm>
            <a:off x="931206" y="3258473"/>
            <a:ext cx="7433990" cy="3086407"/>
          </a:xfrm>
        </p:spPr>
        <p:txBody>
          <a:bodyPr/>
          <a:lstStyle/>
          <a:p>
            <a:r>
              <a:rPr lang="en-US"/>
              <a:t>People of color are more than two times more likely to live in homes with moderate problems. And people of color are more likely than their white counterparts to live in housing with severe problems. Common types of problems include lack of complete plumbing, unvented room heaters as the primary heating equipment, and multiple upkeep problems such as water leakage, open cracks or holes, broken plaster, or signs of mice.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C1EAB-B382-4E52-962C-0F29BAB25233}" type="slidenum">
              <a:rPr lang="en-US"/>
              <a:pPr/>
              <a:t>11</a:t>
            </a:fld>
            <a:endParaRPr lang="en-US"/>
          </a:p>
        </p:txBody>
      </p:sp>
      <p:sp>
        <p:nvSpPr>
          <p:cNvPr id="722946" name="Rectangle 2"/>
          <p:cNvSpPr>
            <a:spLocks noRot="1" noChangeArrowheads="1" noTextEdit="1"/>
          </p:cNvSpPr>
          <p:nvPr>
            <p:ph type="sldImg"/>
          </p:nvPr>
        </p:nvSpPr>
        <p:spPr>
          <a:ln/>
        </p:spPr>
      </p:sp>
      <p:sp>
        <p:nvSpPr>
          <p:cNvPr id="72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C84A04-D88C-41CD-8E9C-E4A116A3B2CC}" type="slidenum">
              <a:rPr lang="en-US"/>
              <a:pPr/>
              <a:t>12</a:t>
            </a:fld>
            <a:endParaRPr lang="en-US"/>
          </a:p>
        </p:txBody>
      </p:sp>
      <p:sp>
        <p:nvSpPr>
          <p:cNvPr id="838658" name="Rectangle 7"/>
          <p:cNvSpPr txBox="1">
            <a:spLocks noGrp="1" noChangeArrowheads="1"/>
          </p:cNvSpPr>
          <p:nvPr/>
        </p:nvSpPr>
        <p:spPr bwMode="auto">
          <a:xfrm>
            <a:off x="5266396" y="6513872"/>
            <a:ext cx="4028440" cy="342593"/>
          </a:xfrm>
          <a:prstGeom prst="rect">
            <a:avLst/>
          </a:prstGeom>
          <a:noFill/>
          <a:ln w="9525">
            <a:noFill/>
            <a:miter lim="800000"/>
            <a:headEnd/>
            <a:tailEnd/>
          </a:ln>
        </p:spPr>
        <p:txBody>
          <a:bodyPr lIns="92297" tIns="46149" rIns="92297" bIns="46149" anchor="b"/>
          <a:lstStyle/>
          <a:p>
            <a:pPr algn="r" defTabSz="923783"/>
            <a:fld id="{A0B0B178-197D-4AD8-8A6A-A73E32C548F9}" type="slidenum">
              <a:rPr lang="en-US" sz="1300">
                <a:latin typeface="Arial" pitchFamily="34" charset="0"/>
              </a:rPr>
              <a:pPr algn="r" defTabSz="923783"/>
              <a:t>12</a:t>
            </a:fld>
            <a:endParaRPr lang="en-US" sz="1300" dirty="0">
              <a:latin typeface="Arial" pitchFamily="34" charset="0"/>
            </a:endParaRPr>
          </a:p>
        </p:txBody>
      </p:sp>
      <p:sp>
        <p:nvSpPr>
          <p:cNvPr id="838659" name="Rectangle 2"/>
          <p:cNvSpPr>
            <a:spLocks noGrp="1" noRot="1" noChangeArrowheads="1" noTextEdit="1"/>
          </p:cNvSpPr>
          <p:nvPr>
            <p:ph type="sldImg"/>
          </p:nvPr>
        </p:nvSpPr>
        <p:spPr>
          <a:ln/>
        </p:spPr>
      </p:sp>
      <p:sp>
        <p:nvSpPr>
          <p:cNvPr id="838660" name="Rectangle 3"/>
          <p:cNvSpPr>
            <a:spLocks noGrp="1" noChangeArrowheads="1"/>
          </p:cNvSpPr>
          <p:nvPr>
            <p:ph type="body" idx="1"/>
          </p:nvPr>
        </p:nvSpPr>
        <p:spPr/>
        <p:txBody>
          <a:bodyPr/>
          <a:lstStyle/>
          <a:p>
            <a:pPr>
              <a:buFont typeface="Symbol" pitchFamily="18" charset="2"/>
              <a:buNone/>
            </a:pPr>
            <a:r>
              <a:rPr lang="en-US"/>
              <a:t>Across metropolitan areas, rental properties tend to have more problems than owner occupied dwellings and central city housing tends to have more problems than housing outside the central city.  Central city rental properties tend to be older and are more likely to be inhabited by lower income residents. There are exceptions to these trends; for example, cities such as Atlanta, Chicago, Detroit, Kansas City, Sacramento and Seattle have better quality rental properties in their central cities than in their surrounding areas.</a:t>
            </a:r>
          </a:p>
          <a:p>
            <a:pPr>
              <a:buFont typeface="Symbol" pitchFamily="18" charset="2"/>
              <a:buNone/>
            </a:pPr>
            <a:endParaRPr lang="en-US"/>
          </a:p>
          <a:p>
            <a:pPr>
              <a:buFont typeface="Symbol" pitchFamily="18" charset="2"/>
              <a:buNone/>
            </a:pPr>
            <a:r>
              <a:rPr lang="en-US"/>
              <a:t>The Metro Surveys of the AHS offer valuable information to help our cities focus resources on housing problems most affecting occupant health and safety.  Unfortunately, these surveys have been underfunded and they are not being updated on the planned 6 year schedule.  Restoration of funding is needed to give local governments the information needed to protect their residents.</a:t>
            </a:r>
          </a:p>
          <a:p>
            <a:pPr>
              <a:buFont typeface="Symbol" pitchFamily="18" charset="2"/>
              <a:buNone/>
            </a:pPr>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77DCC-99D5-4B07-B9E2-234A71DBF076}"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599352"/>
            <a:ext cx="8229600" cy="1027033"/>
          </a:xfrm>
        </p:spPr>
        <p:txBody>
          <a:bodyPr/>
          <a:lstStyle/>
          <a:p>
            <a:r>
              <a:rPr lang="en-US" dirty="0" smtClean="0"/>
              <a:t>Text Slide title style</a:t>
            </a:r>
            <a:endParaRPr lang="en-US" dirty="0"/>
          </a:p>
        </p:txBody>
      </p:sp>
      <p:sp>
        <p:nvSpPr>
          <p:cNvPr id="3" name="Subtitle 2"/>
          <p:cNvSpPr>
            <a:spLocks noGrp="1"/>
          </p:cNvSpPr>
          <p:nvPr>
            <p:ph type="subTitle" idx="1"/>
          </p:nvPr>
        </p:nvSpPr>
        <p:spPr>
          <a:xfrm>
            <a:off x="457200" y="2736144"/>
            <a:ext cx="8229600" cy="2902656"/>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09C83E-FC0F-5F49-8E73-D61B363AE0BC}" type="datetimeFigureOut">
              <a:rPr lang="en-US" smtClean="0"/>
              <a:pPr/>
              <a:t>10/5/2012</a:t>
            </a:fld>
            <a:endParaRPr lang="en-US" dirty="0"/>
          </a:p>
        </p:txBody>
      </p:sp>
      <p:sp>
        <p:nvSpPr>
          <p:cNvPr id="5" name="Footer Placeholder 4"/>
          <p:cNvSpPr>
            <a:spLocks noGrp="1"/>
          </p:cNvSpPr>
          <p:nvPr>
            <p:ph type="ftr" sz="quarter" idx="11"/>
          </p:nvPr>
        </p:nvSpPr>
        <p:spPr/>
        <p:txBody>
          <a:bodyPr/>
          <a:lstStyle/>
          <a:p>
            <a:r>
              <a:rPr lang="en-US" smtClean="0"/>
              <a:t>www.nchh.org</a:t>
            </a:r>
            <a:endParaRPr lang="en-US" dirty="0"/>
          </a:p>
        </p:txBody>
      </p:sp>
      <p:sp>
        <p:nvSpPr>
          <p:cNvPr id="6" name="Slide Number Placeholder 5"/>
          <p:cNvSpPr>
            <a:spLocks noGrp="1"/>
          </p:cNvSpPr>
          <p:nvPr>
            <p:ph type="sldNum" sz="quarter" idx="12"/>
          </p:nvPr>
        </p:nvSpPr>
        <p:spPr/>
        <p:txBody>
          <a:bodyPr/>
          <a:lstStyle/>
          <a:p>
            <a:fld id="{0BE5CB5F-5F32-E940-9C9D-852C665D4E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9009C83E-FC0F-5F49-8E73-D61B363AE0BC}" type="datetimeFigureOut">
              <a:rPr lang="en-US" smtClean="0"/>
              <a:pPr/>
              <a:t>10/5/2012</a:t>
            </a:fld>
            <a:endParaRPr lang="en-US" dirty="0"/>
          </a:p>
        </p:txBody>
      </p:sp>
      <p:sp>
        <p:nvSpPr>
          <p:cNvPr id="5" name="Footer Placeholder 4"/>
          <p:cNvSpPr>
            <a:spLocks noGrp="1"/>
          </p:cNvSpPr>
          <p:nvPr>
            <p:ph type="ftr" sz="quarter" idx="11"/>
          </p:nvPr>
        </p:nvSpPr>
        <p:spPr/>
        <p:txBody>
          <a:bodyPr/>
          <a:lstStyle/>
          <a:p>
            <a:r>
              <a:rPr lang="en-US" smtClean="0"/>
              <a:t>www.nchh.org</a:t>
            </a:r>
            <a:endParaRPr lang="en-US" dirty="0"/>
          </a:p>
        </p:txBody>
      </p:sp>
      <p:sp>
        <p:nvSpPr>
          <p:cNvPr id="6" name="Slide Number Placeholder 5"/>
          <p:cNvSpPr>
            <a:spLocks noGrp="1"/>
          </p:cNvSpPr>
          <p:nvPr>
            <p:ph type="sldNum" sz="quarter" idx="12"/>
          </p:nvPr>
        </p:nvSpPr>
        <p:spPr/>
        <p:txBody>
          <a:bodyPr/>
          <a:lstStyle/>
          <a:p>
            <a:fld id="{0BE5CB5F-5F32-E940-9C9D-852C665D4E0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09C83E-FC0F-5F49-8E73-D61B363AE0BC}" type="datetimeFigureOut">
              <a:rPr lang="en-US" smtClean="0"/>
              <a:pPr/>
              <a:t>10/5/2012</a:t>
            </a:fld>
            <a:endParaRPr lang="en-US" dirty="0"/>
          </a:p>
        </p:txBody>
      </p:sp>
      <p:sp>
        <p:nvSpPr>
          <p:cNvPr id="5" name="Footer Placeholder 4"/>
          <p:cNvSpPr>
            <a:spLocks noGrp="1"/>
          </p:cNvSpPr>
          <p:nvPr>
            <p:ph type="ftr" sz="quarter" idx="11"/>
          </p:nvPr>
        </p:nvSpPr>
        <p:spPr/>
        <p:txBody>
          <a:bodyPr/>
          <a:lstStyle/>
          <a:p>
            <a:r>
              <a:rPr lang="en-US" smtClean="0"/>
              <a:t>www.nchh.org</a:t>
            </a:r>
            <a:endParaRPr lang="en-US" dirty="0"/>
          </a:p>
        </p:txBody>
      </p:sp>
      <p:sp>
        <p:nvSpPr>
          <p:cNvPr id="6" name="Slide Number Placeholder 5"/>
          <p:cNvSpPr>
            <a:spLocks noGrp="1"/>
          </p:cNvSpPr>
          <p:nvPr>
            <p:ph type="sldNum" sz="quarter" idx="12"/>
          </p:nvPr>
        </p:nvSpPr>
        <p:spPr/>
        <p:txBody>
          <a:bodyPr/>
          <a:lstStyle/>
          <a:p>
            <a:fld id="{0BE5CB5F-5F32-E940-9C9D-852C665D4E0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09C83E-FC0F-5F49-8E73-D61B363AE0BC}" type="datetimeFigureOut">
              <a:rPr lang="en-US" smtClean="0"/>
              <a:pPr/>
              <a:t>10/5/2012</a:t>
            </a:fld>
            <a:endParaRPr lang="en-US" dirty="0"/>
          </a:p>
        </p:txBody>
      </p:sp>
      <p:sp>
        <p:nvSpPr>
          <p:cNvPr id="5" name="Footer Placeholder 4"/>
          <p:cNvSpPr>
            <a:spLocks noGrp="1"/>
          </p:cNvSpPr>
          <p:nvPr>
            <p:ph type="ftr" sz="quarter" idx="11"/>
          </p:nvPr>
        </p:nvSpPr>
        <p:spPr/>
        <p:txBody>
          <a:bodyPr/>
          <a:lstStyle/>
          <a:p>
            <a:r>
              <a:rPr lang="en-US" smtClean="0"/>
              <a:t>www.nchh.org</a:t>
            </a:r>
            <a:endParaRPr lang="en-US" dirty="0"/>
          </a:p>
        </p:txBody>
      </p:sp>
      <p:sp>
        <p:nvSpPr>
          <p:cNvPr id="6" name="Slide Number Placeholder 5"/>
          <p:cNvSpPr>
            <a:spLocks noGrp="1"/>
          </p:cNvSpPr>
          <p:nvPr>
            <p:ph type="sldNum" sz="quarter" idx="12"/>
          </p:nvPr>
        </p:nvSpPr>
        <p:spPr/>
        <p:txBody>
          <a:bodyPr/>
          <a:lstStyle/>
          <a:p>
            <a:fld id="{0BE5CB5F-5F32-E940-9C9D-852C665D4E0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20" name="Straight Connector 19"/>
          <p:cNvCxnSpPr>
            <a:endCxn id="9" idx="0"/>
          </p:cNvCxnSpPr>
          <p:nvPr userDrawn="1"/>
        </p:nvCxnSpPr>
        <p:spPr>
          <a:xfrm rot="5400000">
            <a:off x="1580272" y="3261471"/>
            <a:ext cx="203046" cy="794"/>
          </a:xfrm>
          <a:prstGeom prst="line">
            <a:avLst/>
          </a:prstGeom>
          <a:ln>
            <a:solidFill>
              <a:srgbClr val="FFC71C"/>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13" idx="0"/>
          </p:cNvCxnSpPr>
          <p:nvPr userDrawn="1"/>
        </p:nvCxnSpPr>
        <p:spPr>
          <a:xfrm rot="5400000">
            <a:off x="7361476" y="3261471"/>
            <a:ext cx="203046" cy="794"/>
          </a:xfrm>
          <a:prstGeom prst="line">
            <a:avLst/>
          </a:prstGeom>
          <a:ln>
            <a:solidFill>
              <a:srgbClr val="FFC71C"/>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2"/>
            <a:endCxn id="11" idx="0"/>
          </p:cNvCxnSpPr>
          <p:nvPr userDrawn="1"/>
        </p:nvCxnSpPr>
        <p:spPr>
          <a:xfrm rot="5400000">
            <a:off x="4386291" y="3147792"/>
            <a:ext cx="431197" cy="1588"/>
          </a:xfrm>
          <a:prstGeom prst="line">
            <a:avLst/>
          </a:prstGeom>
          <a:ln>
            <a:solidFill>
              <a:srgbClr val="FFC71C"/>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rot="5400000" flipH="1" flipV="1">
            <a:off x="4572000" y="268949"/>
            <a:ext cx="1588" cy="5781204"/>
          </a:xfrm>
          <a:prstGeom prst="line">
            <a:avLst/>
          </a:prstGeom>
          <a:ln>
            <a:solidFill>
              <a:srgbClr val="FFC71C"/>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457200" y="822268"/>
            <a:ext cx="8229600" cy="1026185"/>
          </a:xfrm>
        </p:spPr>
        <p:txBody>
          <a:bodyPr/>
          <a:lstStyle>
            <a:lvl1pPr>
              <a:defRPr baseline="0"/>
            </a:lvl1pPr>
          </a:lstStyle>
          <a:p>
            <a:r>
              <a:rPr lang="en-US" dirty="0" smtClean="0"/>
              <a:t>Graphic Slide title style</a:t>
            </a:r>
            <a:endParaRPr lang="en-US" dirty="0"/>
          </a:p>
        </p:txBody>
      </p:sp>
      <p:sp>
        <p:nvSpPr>
          <p:cNvPr id="4" name="Date Placeholder 3"/>
          <p:cNvSpPr>
            <a:spLocks noGrp="1"/>
          </p:cNvSpPr>
          <p:nvPr>
            <p:ph type="dt" sz="half" idx="10"/>
          </p:nvPr>
        </p:nvSpPr>
        <p:spPr/>
        <p:txBody>
          <a:bodyPr/>
          <a:lstStyle/>
          <a:p>
            <a:fld id="{9009C83E-FC0F-5F49-8E73-D61B363AE0BC}" type="datetimeFigureOut">
              <a:rPr lang="en-US" smtClean="0"/>
              <a:pPr/>
              <a:t>10/5/2012</a:t>
            </a:fld>
            <a:endParaRPr lang="en-US"/>
          </a:p>
        </p:txBody>
      </p:sp>
      <p:sp>
        <p:nvSpPr>
          <p:cNvPr id="5" name="Footer Placeholder 4"/>
          <p:cNvSpPr>
            <a:spLocks noGrp="1"/>
          </p:cNvSpPr>
          <p:nvPr>
            <p:ph type="ftr" sz="quarter" idx="11"/>
          </p:nvPr>
        </p:nvSpPr>
        <p:spPr/>
        <p:txBody>
          <a:bodyPr/>
          <a:lstStyle/>
          <a:p>
            <a:r>
              <a:rPr lang="en-US" dirty="0" err="1" smtClean="0"/>
              <a:t>www.nchh.org</a:t>
            </a:r>
            <a:endParaRPr lang="en-US" dirty="0"/>
          </a:p>
        </p:txBody>
      </p:sp>
      <p:sp>
        <p:nvSpPr>
          <p:cNvPr id="6" name="Slide Number Placeholder 5"/>
          <p:cNvSpPr>
            <a:spLocks noGrp="1"/>
          </p:cNvSpPr>
          <p:nvPr>
            <p:ph type="sldNum" sz="quarter" idx="12"/>
          </p:nvPr>
        </p:nvSpPr>
        <p:spPr/>
        <p:txBody>
          <a:bodyPr/>
          <a:lstStyle/>
          <a:p>
            <a:fld id="{0BE5CB5F-5F32-E940-9C9D-852C665D4E0F}" type="slidenum">
              <a:rPr lang="en-US" smtClean="0"/>
              <a:pPr/>
              <a:t>‹#›</a:t>
            </a:fld>
            <a:endParaRPr lang="en-US"/>
          </a:p>
        </p:txBody>
      </p:sp>
      <p:sp>
        <p:nvSpPr>
          <p:cNvPr id="7" name="Rectangle 6"/>
          <p:cNvSpPr/>
          <p:nvPr userDrawn="1"/>
        </p:nvSpPr>
        <p:spPr>
          <a:xfrm>
            <a:off x="3692487" y="1991399"/>
            <a:ext cx="1818804" cy="940795"/>
          </a:xfrm>
          <a:prstGeom prst="rect">
            <a:avLst/>
          </a:prstGeom>
          <a:gradFill flip="none" rotWithShape="1">
            <a:gsLst>
              <a:gs pos="100000">
                <a:schemeClr val="accent1">
                  <a:lumMod val="60000"/>
                  <a:lumOff val="40000"/>
                </a:schemeClr>
              </a:gs>
              <a:gs pos="0">
                <a:schemeClr val="accent1">
                  <a:lumMod val="20000"/>
                  <a:lumOff val="80000"/>
                  <a:alpha val="35000"/>
                </a:schemeClr>
              </a:gs>
            </a:gsLst>
            <a:lin ang="6000000" scaled="0"/>
            <a:tileRect/>
          </a:gradFill>
          <a:ln w="635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3794401" y="2054119"/>
            <a:ext cx="1607135" cy="738664"/>
          </a:xfrm>
          <a:prstGeom prst="rect">
            <a:avLst/>
          </a:prstGeom>
          <a:noFill/>
        </p:spPr>
        <p:txBody>
          <a:bodyPr wrap="square" rtlCol="0">
            <a:spAutoFit/>
          </a:bodyPr>
          <a:lstStyle/>
          <a:p>
            <a:pPr algn="ctr"/>
            <a:r>
              <a:rPr lang="en-US" sz="1400" b="1" i="0" dirty="0" smtClean="0">
                <a:solidFill>
                  <a:srgbClr val="2467A6"/>
                </a:solidFill>
                <a:latin typeface="Arial"/>
                <a:cs typeface="Arial"/>
              </a:rPr>
              <a:t>Name</a:t>
            </a:r>
          </a:p>
          <a:p>
            <a:pPr algn="ctr"/>
            <a:r>
              <a:rPr lang="en-US" sz="1400" b="0" i="0" dirty="0" smtClean="0">
                <a:solidFill>
                  <a:schemeClr val="tx1">
                    <a:lumMod val="75000"/>
                    <a:lumOff val="25000"/>
                  </a:schemeClr>
                </a:solidFill>
                <a:latin typeface="Arial"/>
                <a:cs typeface="Arial"/>
              </a:rPr>
              <a:t>Title</a:t>
            </a:r>
          </a:p>
          <a:p>
            <a:pPr algn="ctr"/>
            <a:r>
              <a:rPr lang="en-US" sz="1400" b="0" i="1" dirty="0" smtClean="0">
                <a:solidFill>
                  <a:schemeClr val="tx1">
                    <a:lumMod val="75000"/>
                    <a:lumOff val="25000"/>
                  </a:schemeClr>
                </a:solidFill>
                <a:latin typeface="Arial"/>
                <a:cs typeface="Arial"/>
              </a:rPr>
              <a:t>Organization</a:t>
            </a:r>
            <a:endParaRPr lang="en-US" sz="1400" b="0" i="1" dirty="0">
              <a:solidFill>
                <a:schemeClr val="tx1">
                  <a:lumMod val="75000"/>
                  <a:lumOff val="25000"/>
                </a:schemeClr>
              </a:solidFill>
              <a:latin typeface="Arial"/>
              <a:cs typeface="Arial"/>
            </a:endParaRPr>
          </a:p>
        </p:txBody>
      </p:sp>
      <p:sp>
        <p:nvSpPr>
          <p:cNvPr id="9" name="Rectangle 8"/>
          <p:cNvSpPr/>
          <p:nvPr userDrawn="1"/>
        </p:nvSpPr>
        <p:spPr>
          <a:xfrm>
            <a:off x="771996" y="3363391"/>
            <a:ext cx="1818804" cy="940795"/>
          </a:xfrm>
          <a:prstGeom prst="rect">
            <a:avLst/>
          </a:prstGeom>
          <a:gradFill flip="none" rotWithShape="1">
            <a:gsLst>
              <a:gs pos="100000">
                <a:schemeClr val="accent1">
                  <a:lumMod val="60000"/>
                  <a:lumOff val="40000"/>
                </a:schemeClr>
              </a:gs>
              <a:gs pos="0">
                <a:schemeClr val="accent1">
                  <a:lumMod val="20000"/>
                  <a:lumOff val="80000"/>
                  <a:alpha val="35000"/>
                </a:schemeClr>
              </a:gs>
            </a:gsLst>
            <a:lin ang="6000000" scaled="0"/>
            <a:tileRect/>
          </a:gradFill>
          <a:ln w="635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873910" y="3426111"/>
            <a:ext cx="1607135" cy="738664"/>
          </a:xfrm>
          <a:prstGeom prst="rect">
            <a:avLst/>
          </a:prstGeom>
          <a:noFill/>
        </p:spPr>
        <p:txBody>
          <a:bodyPr wrap="square" rtlCol="0">
            <a:spAutoFit/>
          </a:bodyPr>
          <a:lstStyle/>
          <a:p>
            <a:pPr algn="ctr"/>
            <a:r>
              <a:rPr lang="en-US" sz="1400" b="1" i="0" dirty="0" smtClean="0">
                <a:solidFill>
                  <a:srgbClr val="2467A6"/>
                </a:solidFill>
                <a:latin typeface="Arial"/>
                <a:cs typeface="Arial"/>
              </a:rPr>
              <a:t>Name</a:t>
            </a:r>
          </a:p>
          <a:p>
            <a:pPr algn="ctr"/>
            <a:r>
              <a:rPr lang="en-US" sz="1400" b="0" i="0" dirty="0" smtClean="0">
                <a:solidFill>
                  <a:schemeClr val="tx1">
                    <a:lumMod val="75000"/>
                    <a:lumOff val="25000"/>
                  </a:schemeClr>
                </a:solidFill>
                <a:latin typeface="Arial"/>
                <a:cs typeface="Arial"/>
              </a:rPr>
              <a:t>Title</a:t>
            </a:r>
          </a:p>
          <a:p>
            <a:pPr algn="ctr"/>
            <a:r>
              <a:rPr lang="en-US" sz="1400" b="0" i="1" dirty="0" smtClean="0">
                <a:solidFill>
                  <a:schemeClr val="tx1">
                    <a:lumMod val="75000"/>
                    <a:lumOff val="25000"/>
                  </a:schemeClr>
                </a:solidFill>
                <a:latin typeface="Arial"/>
                <a:cs typeface="Arial"/>
              </a:rPr>
              <a:t>Organization</a:t>
            </a:r>
            <a:endParaRPr lang="en-US" sz="1400" b="0" i="1" dirty="0">
              <a:solidFill>
                <a:schemeClr val="tx1">
                  <a:lumMod val="75000"/>
                  <a:lumOff val="25000"/>
                </a:schemeClr>
              </a:solidFill>
              <a:latin typeface="Arial"/>
              <a:cs typeface="Arial"/>
            </a:endParaRPr>
          </a:p>
        </p:txBody>
      </p:sp>
      <p:sp>
        <p:nvSpPr>
          <p:cNvPr id="11" name="Rectangle 10"/>
          <p:cNvSpPr/>
          <p:nvPr userDrawn="1"/>
        </p:nvSpPr>
        <p:spPr>
          <a:xfrm>
            <a:off x="3692487" y="3363391"/>
            <a:ext cx="1818804" cy="940795"/>
          </a:xfrm>
          <a:prstGeom prst="rect">
            <a:avLst/>
          </a:prstGeom>
          <a:gradFill flip="none" rotWithShape="1">
            <a:gsLst>
              <a:gs pos="100000">
                <a:schemeClr val="accent1">
                  <a:lumMod val="60000"/>
                  <a:lumOff val="40000"/>
                </a:schemeClr>
              </a:gs>
              <a:gs pos="0">
                <a:schemeClr val="accent1">
                  <a:lumMod val="20000"/>
                  <a:lumOff val="80000"/>
                  <a:alpha val="35000"/>
                </a:schemeClr>
              </a:gs>
            </a:gsLst>
            <a:lin ang="6000000" scaled="0"/>
            <a:tileRect/>
          </a:gradFill>
          <a:ln w="635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3794401" y="3426111"/>
            <a:ext cx="1607135" cy="738664"/>
          </a:xfrm>
          <a:prstGeom prst="rect">
            <a:avLst/>
          </a:prstGeom>
          <a:noFill/>
        </p:spPr>
        <p:txBody>
          <a:bodyPr wrap="square" rtlCol="0">
            <a:spAutoFit/>
          </a:bodyPr>
          <a:lstStyle/>
          <a:p>
            <a:pPr algn="ctr"/>
            <a:r>
              <a:rPr lang="en-US" sz="1400" b="1" i="0" dirty="0" smtClean="0">
                <a:solidFill>
                  <a:srgbClr val="2467A6"/>
                </a:solidFill>
                <a:latin typeface="Arial"/>
                <a:cs typeface="Arial"/>
              </a:rPr>
              <a:t>Name</a:t>
            </a:r>
          </a:p>
          <a:p>
            <a:pPr algn="ctr"/>
            <a:r>
              <a:rPr lang="en-US" sz="1400" b="0" i="0" dirty="0" smtClean="0">
                <a:solidFill>
                  <a:schemeClr val="tx1">
                    <a:lumMod val="75000"/>
                    <a:lumOff val="25000"/>
                  </a:schemeClr>
                </a:solidFill>
                <a:latin typeface="Arial"/>
                <a:cs typeface="Arial"/>
              </a:rPr>
              <a:t>Title</a:t>
            </a:r>
          </a:p>
          <a:p>
            <a:pPr algn="ctr"/>
            <a:r>
              <a:rPr lang="en-US" sz="1400" b="0" i="1" dirty="0" smtClean="0">
                <a:solidFill>
                  <a:schemeClr val="tx1">
                    <a:lumMod val="75000"/>
                    <a:lumOff val="25000"/>
                  </a:schemeClr>
                </a:solidFill>
                <a:latin typeface="Arial"/>
                <a:cs typeface="Arial"/>
              </a:rPr>
              <a:t>Organization</a:t>
            </a:r>
            <a:endParaRPr lang="en-US" sz="1400" b="0" i="1" dirty="0">
              <a:solidFill>
                <a:schemeClr val="tx1">
                  <a:lumMod val="75000"/>
                  <a:lumOff val="25000"/>
                </a:schemeClr>
              </a:solidFill>
              <a:latin typeface="Arial"/>
              <a:cs typeface="Arial"/>
            </a:endParaRPr>
          </a:p>
        </p:txBody>
      </p:sp>
      <p:sp>
        <p:nvSpPr>
          <p:cNvPr id="13" name="Rectangle 12"/>
          <p:cNvSpPr/>
          <p:nvPr userDrawn="1"/>
        </p:nvSpPr>
        <p:spPr>
          <a:xfrm>
            <a:off x="6553200" y="3363391"/>
            <a:ext cx="1818804" cy="940795"/>
          </a:xfrm>
          <a:prstGeom prst="rect">
            <a:avLst/>
          </a:prstGeom>
          <a:gradFill flip="none" rotWithShape="1">
            <a:gsLst>
              <a:gs pos="100000">
                <a:schemeClr val="accent1">
                  <a:lumMod val="60000"/>
                  <a:lumOff val="40000"/>
                </a:schemeClr>
              </a:gs>
              <a:gs pos="0">
                <a:schemeClr val="accent1">
                  <a:lumMod val="20000"/>
                  <a:lumOff val="80000"/>
                  <a:alpha val="35000"/>
                </a:schemeClr>
              </a:gs>
            </a:gsLst>
            <a:lin ang="6000000" scaled="0"/>
            <a:tileRect/>
          </a:gradFill>
          <a:ln w="9525"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6655114" y="3426111"/>
            <a:ext cx="1607135" cy="738664"/>
          </a:xfrm>
          <a:prstGeom prst="rect">
            <a:avLst/>
          </a:prstGeom>
          <a:noFill/>
        </p:spPr>
        <p:txBody>
          <a:bodyPr wrap="square" rtlCol="0">
            <a:spAutoFit/>
          </a:bodyPr>
          <a:lstStyle/>
          <a:p>
            <a:pPr algn="ctr"/>
            <a:r>
              <a:rPr lang="en-US" sz="1400" b="1" i="0" dirty="0" smtClean="0">
                <a:solidFill>
                  <a:srgbClr val="2467A6"/>
                </a:solidFill>
                <a:latin typeface="Arial"/>
                <a:cs typeface="Arial"/>
              </a:rPr>
              <a:t>Name</a:t>
            </a:r>
          </a:p>
          <a:p>
            <a:pPr algn="ctr"/>
            <a:r>
              <a:rPr lang="en-US" sz="1400" b="0" i="0" dirty="0" smtClean="0">
                <a:solidFill>
                  <a:schemeClr val="tx1">
                    <a:lumMod val="75000"/>
                    <a:lumOff val="25000"/>
                  </a:schemeClr>
                </a:solidFill>
                <a:latin typeface="Arial"/>
                <a:cs typeface="Arial"/>
              </a:rPr>
              <a:t>Title</a:t>
            </a:r>
          </a:p>
          <a:p>
            <a:pPr algn="ctr"/>
            <a:r>
              <a:rPr lang="en-US" sz="1400" b="0" i="1" dirty="0" smtClean="0">
                <a:solidFill>
                  <a:schemeClr val="tx1">
                    <a:lumMod val="75000"/>
                    <a:lumOff val="25000"/>
                  </a:schemeClr>
                </a:solidFill>
                <a:latin typeface="Arial"/>
                <a:cs typeface="Arial"/>
              </a:rPr>
              <a:t>Organization</a:t>
            </a:r>
            <a:endParaRPr lang="en-US" sz="1400" b="0" i="1" dirty="0">
              <a:solidFill>
                <a:schemeClr val="tx1">
                  <a:lumMod val="75000"/>
                  <a:lumOff val="25000"/>
                </a:schemeClr>
              </a:solidFill>
              <a:latin typeface="Arial"/>
              <a:cs typeface="Aria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09C83E-FC0F-5F49-8E73-D61B363AE0BC}" type="datetimeFigureOut">
              <a:rPr lang="en-US" smtClean="0"/>
              <a:pPr/>
              <a:t>10/5/2012</a:t>
            </a:fld>
            <a:endParaRPr lang="en-US"/>
          </a:p>
        </p:txBody>
      </p:sp>
      <p:sp>
        <p:nvSpPr>
          <p:cNvPr id="5" name="Footer Placeholder 4"/>
          <p:cNvSpPr>
            <a:spLocks noGrp="1"/>
          </p:cNvSpPr>
          <p:nvPr>
            <p:ph type="ftr" sz="quarter" idx="11"/>
          </p:nvPr>
        </p:nvSpPr>
        <p:spPr/>
        <p:txBody>
          <a:bodyPr/>
          <a:lstStyle/>
          <a:p>
            <a:r>
              <a:rPr lang="en-US" dirty="0" err="1" smtClean="0"/>
              <a:t>www.nchh.org</a:t>
            </a:r>
            <a:endParaRPr lang="en-US" dirty="0"/>
          </a:p>
        </p:txBody>
      </p:sp>
      <p:sp>
        <p:nvSpPr>
          <p:cNvPr id="6" name="Slide Number Placeholder 5"/>
          <p:cNvSpPr>
            <a:spLocks noGrp="1"/>
          </p:cNvSpPr>
          <p:nvPr>
            <p:ph type="sldNum" sz="quarter" idx="12"/>
          </p:nvPr>
        </p:nvSpPr>
        <p:spPr/>
        <p:txBody>
          <a:bodyPr/>
          <a:lstStyle/>
          <a:p>
            <a:fld id="{0BE5CB5F-5F32-E940-9C9D-852C665D4E0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51575"/>
            <a:ext cx="2133600" cy="47625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4FADA243-9F86-4DAF-AE84-E20D663BBD8E}" type="slidenum">
              <a:rPr lang="en-US"/>
              <a:pPr/>
              <a:t>‹#›</a:t>
            </a:fld>
            <a:endParaRPr 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7334AEAF-3723-43AC-8D18-8D11AE44D3C7}"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20" name="Straight Connector 19"/>
          <p:cNvCxnSpPr>
            <a:endCxn id="9" idx="0"/>
          </p:cNvCxnSpPr>
          <p:nvPr/>
        </p:nvCxnSpPr>
        <p:spPr>
          <a:xfrm rot="5400000">
            <a:off x="1580272" y="3261471"/>
            <a:ext cx="203046" cy="794"/>
          </a:xfrm>
          <a:prstGeom prst="line">
            <a:avLst/>
          </a:prstGeom>
          <a:ln>
            <a:solidFill>
              <a:srgbClr val="FFC71C"/>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13" idx="0"/>
          </p:cNvCxnSpPr>
          <p:nvPr/>
        </p:nvCxnSpPr>
        <p:spPr>
          <a:xfrm rot="5400000">
            <a:off x="7361476" y="3261471"/>
            <a:ext cx="203046" cy="794"/>
          </a:xfrm>
          <a:prstGeom prst="line">
            <a:avLst/>
          </a:prstGeom>
          <a:ln>
            <a:solidFill>
              <a:srgbClr val="FFC71C"/>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2"/>
            <a:endCxn id="11" idx="0"/>
          </p:cNvCxnSpPr>
          <p:nvPr/>
        </p:nvCxnSpPr>
        <p:spPr>
          <a:xfrm rot="5400000">
            <a:off x="4386291" y="3147792"/>
            <a:ext cx="431197" cy="1588"/>
          </a:xfrm>
          <a:prstGeom prst="line">
            <a:avLst/>
          </a:prstGeom>
          <a:ln>
            <a:solidFill>
              <a:srgbClr val="FFC71C"/>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flipV="1">
            <a:off x="4572000" y="268949"/>
            <a:ext cx="1588" cy="5781204"/>
          </a:xfrm>
          <a:prstGeom prst="line">
            <a:avLst/>
          </a:prstGeom>
          <a:ln>
            <a:solidFill>
              <a:srgbClr val="FFC71C"/>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457200" y="822268"/>
            <a:ext cx="8229600" cy="1026185"/>
          </a:xfrm>
        </p:spPr>
        <p:txBody>
          <a:bodyPr/>
          <a:lstStyle>
            <a:lvl1pPr>
              <a:defRPr baseline="0"/>
            </a:lvl1pPr>
          </a:lstStyle>
          <a:p>
            <a:r>
              <a:rPr lang="en-US" dirty="0" smtClean="0"/>
              <a:t>Graphic Slide title style</a:t>
            </a:r>
            <a:endParaRPr lang="en-US" dirty="0"/>
          </a:p>
        </p:txBody>
      </p:sp>
      <p:sp>
        <p:nvSpPr>
          <p:cNvPr id="4" name="Date Placeholder 3"/>
          <p:cNvSpPr>
            <a:spLocks noGrp="1"/>
          </p:cNvSpPr>
          <p:nvPr>
            <p:ph type="dt" sz="half" idx="10"/>
          </p:nvPr>
        </p:nvSpPr>
        <p:spPr/>
        <p:txBody>
          <a:bodyPr/>
          <a:lstStyle/>
          <a:p>
            <a:fld id="{9009C83E-FC0F-5F49-8E73-D61B363AE0BC}" type="datetimeFigureOut">
              <a:rPr lang="en-US" smtClean="0"/>
              <a:pPr/>
              <a:t>10/5/2012</a:t>
            </a:fld>
            <a:endParaRPr lang="en-US" dirty="0"/>
          </a:p>
        </p:txBody>
      </p:sp>
      <p:sp>
        <p:nvSpPr>
          <p:cNvPr id="5" name="Footer Placeholder 4"/>
          <p:cNvSpPr>
            <a:spLocks noGrp="1"/>
          </p:cNvSpPr>
          <p:nvPr>
            <p:ph type="ftr" sz="quarter" idx="11"/>
          </p:nvPr>
        </p:nvSpPr>
        <p:spPr/>
        <p:txBody>
          <a:bodyPr/>
          <a:lstStyle/>
          <a:p>
            <a:r>
              <a:rPr lang="en-US" smtClean="0"/>
              <a:t>www.nchh.org</a:t>
            </a:r>
            <a:endParaRPr lang="en-US" dirty="0"/>
          </a:p>
        </p:txBody>
      </p:sp>
      <p:sp>
        <p:nvSpPr>
          <p:cNvPr id="6" name="Slide Number Placeholder 5"/>
          <p:cNvSpPr>
            <a:spLocks noGrp="1"/>
          </p:cNvSpPr>
          <p:nvPr>
            <p:ph type="sldNum" sz="quarter" idx="12"/>
          </p:nvPr>
        </p:nvSpPr>
        <p:spPr/>
        <p:txBody>
          <a:bodyPr/>
          <a:lstStyle/>
          <a:p>
            <a:fld id="{0BE5CB5F-5F32-E940-9C9D-852C665D4E0F}" type="slidenum">
              <a:rPr lang="en-US" smtClean="0"/>
              <a:pPr/>
              <a:t>‹#›</a:t>
            </a:fld>
            <a:endParaRPr lang="en-US" dirty="0"/>
          </a:p>
        </p:txBody>
      </p:sp>
      <p:sp>
        <p:nvSpPr>
          <p:cNvPr id="7" name="Rectangle 6"/>
          <p:cNvSpPr/>
          <p:nvPr/>
        </p:nvSpPr>
        <p:spPr>
          <a:xfrm>
            <a:off x="3692487" y="1991399"/>
            <a:ext cx="1818804" cy="940795"/>
          </a:xfrm>
          <a:prstGeom prst="rect">
            <a:avLst/>
          </a:prstGeom>
          <a:gradFill flip="none" rotWithShape="1">
            <a:gsLst>
              <a:gs pos="100000">
                <a:schemeClr val="accent1">
                  <a:lumMod val="60000"/>
                  <a:lumOff val="40000"/>
                </a:schemeClr>
              </a:gs>
              <a:gs pos="0">
                <a:schemeClr val="accent1">
                  <a:lumMod val="20000"/>
                  <a:lumOff val="80000"/>
                  <a:alpha val="35000"/>
                </a:schemeClr>
              </a:gs>
            </a:gsLst>
            <a:lin ang="6000000" scaled="0"/>
            <a:tileRect/>
          </a:gradFill>
          <a:ln w="635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794401" y="2054119"/>
            <a:ext cx="1607135" cy="738664"/>
          </a:xfrm>
          <a:prstGeom prst="rect">
            <a:avLst/>
          </a:prstGeom>
          <a:noFill/>
        </p:spPr>
        <p:txBody>
          <a:bodyPr wrap="square" rtlCol="0">
            <a:spAutoFit/>
          </a:bodyPr>
          <a:lstStyle/>
          <a:p>
            <a:pPr algn="ctr"/>
            <a:r>
              <a:rPr lang="en-US" sz="1400" b="1" i="0" dirty="0" smtClean="0">
                <a:solidFill>
                  <a:srgbClr val="2467A6"/>
                </a:solidFill>
                <a:latin typeface="Arial"/>
                <a:cs typeface="Arial"/>
              </a:rPr>
              <a:t>Name</a:t>
            </a:r>
          </a:p>
          <a:p>
            <a:pPr algn="ctr"/>
            <a:r>
              <a:rPr lang="en-US" sz="1400" b="0" i="0" dirty="0" smtClean="0">
                <a:solidFill>
                  <a:schemeClr val="tx1">
                    <a:lumMod val="75000"/>
                    <a:lumOff val="25000"/>
                  </a:schemeClr>
                </a:solidFill>
                <a:latin typeface="Arial"/>
                <a:cs typeface="Arial"/>
              </a:rPr>
              <a:t>Title</a:t>
            </a:r>
          </a:p>
          <a:p>
            <a:pPr algn="ctr"/>
            <a:r>
              <a:rPr lang="en-US" sz="1400" b="0" i="1" dirty="0" smtClean="0">
                <a:solidFill>
                  <a:schemeClr val="tx1">
                    <a:lumMod val="75000"/>
                    <a:lumOff val="25000"/>
                  </a:schemeClr>
                </a:solidFill>
                <a:latin typeface="Arial"/>
                <a:cs typeface="Arial"/>
              </a:rPr>
              <a:t>Organization</a:t>
            </a:r>
            <a:endParaRPr lang="en-US" sz="1400" b="0" i="1" dirty="0">
              <a:solidFill>
                <a:schemeClr val="tx1">
                  <a:lumMod val="75000"/>
                  <a:lumOff val="25000"/>
                </a:schemeClr>
              </a:solidFill>
              <a:latin typeface="Arial"/>
              <a:cs typeface="Arial"/>
            </a:endParaRPr>
          </a:p>
        </p:txBody>
      </p:sp>
      <p:sp>
        <p:nvSpPr>
          <p:cNvPr id="9" name="Rectangle 8"/>
          <p:cNvSpPr/>
          <p:nvPr/>
        </p:nvSpPr>
        <p:spPr>
          <a:xfrm>
            <a:off x="771996" y="3363391"/>
            <a:ext cx="1818804" cy="940795"/>
          </a:xfrm>
          <a:prstGeom prst="rect">
            <a:avLst/>
          </a:prstGeom>
          <a:gradFill flip="none" rotWithShape="1">
            <a:gsLst>
              <a:gs pos="100000">
                <a:schemeClr val="accent1">
                  <a:lumMod val="60000"/>
                  <a:lumOff val="40000"/>
                </a:schemeClr>
              </a:gs>
              <a:gs pos="0">
                <a:schemeClr val="accent1">
                  <a:lumMod val="20000"/>
                  <a:lumOff val="80000"/>
                  <a:alpha val="35000"/>
                </a:schemeClr>
              </a:gs>
            </a:gsLst>
            <a:lin ang="6000000" scaled="0"/>
            <a:tileRect/>
          </a:gradFill>
          <a:ln w="635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73910" y="3426111"/>
            <a:ext cx="1607135" cy="738664"/>
          </a:xfrm>
          <a:prstGeom prst="rect">
            <a:avLst/>
          </a:prstGeom>
          <a:noFill/>
        </p:spPr>
        <p:txBody>
          <a:bodyPr wrap="square" rtlCol="0">
            <a:spAutoFit/>
          </a:bodyPr>
          <a:lstStyle/>
          <a:p>
            <a:pPr algn="ctr"/>
            <a:r>
              <a:rPr lang="en-US" sz="1400" b="1" i="0" dirty="0" smtClean="0">
                <a:solidFill>
                  <a:srgbClr val="2467A6"/>
                </a:solidFill>
                <a:latin typeface="Arial"/>
                <a:cs typeface="Arial"/>
              </a:rPr>
              <a:t>Name</a:t>
            </a:r>
          </a:p>
          <a:p>
            <a:pPr algn="ctr"/>
            <a:r>
              <a:rPr lang="en-US" sz="1400" b="0" i="0" dirty="0" smtClean="0">
                <a:solidFill>
                  <a:schemeClr val="tx1">
                    <a:lumMod val="75000"/>
                    <a:lumOff val="25000"/>
                  </a:schemeClr>
                </a:solidFill>
                <a:latin typeface="Arial"/>
                <a:cs typeface="Arial"/>
              </a:rPr>
              <a:t>Title</a:t>
            </a:r>
          </a:p>
          <a:p>
            <a:pPr algn="ctr"/>
            <a:r>
              <a:rPr lang="en-US" sz="1400" b="0" i="1" dirty="0" smtClean="0">
                <a:solidFill>
                  <a:schemeClr val="tx1">
                    <a:lumMod val="75000"/>
                    <a:lumOff val="25000"/>
                  </a:schemeClr>
                </a:solidFill>
                <a:latin typeface="Arial"/>
                <a:cs typeface="Arial"/>
              </a:rPr>
              <a:t>Organization</a:t>
            </a:r>
            <a:endParaRPr lang="en-US" sz="1400" b="0" i="1" dirty="0">
              <a:solidFill>
                <a:schemeClr val="tx1">
                  <a:lumMod val="75000"/>
                  <a:lumOff val="25000"/>
                </a:schemeClr>
              </a:solidFill>
              <a:latin typeface="Arial"/>
              <a:cs typeface="Arial"/>
            </a:endParaRPr>
          </a:p>
        </p:txBody>
      </p:sp>
      <p:sp>
        <p:nvSpPr>
          <p:cNvPr id="11" name="Rectangle 10"/>
          <p:cNvSpPr/>
          <p:nvPr/>
        </p:nvSpPr>
        <p:spPr>
          <a:xfrm>
            <a:off x="3692487" y="3363391"/>
            <a:ext cx="1818804" cy="940795"/>
          </a:xfrm>
          <a:prstGeom prst="rect">
            <a:avLst/>
          </a:prstGeom>
          <a:gradFill flip="none" rotWithShape="1">
            <a:gsLst>
              <a:gs pos="100000">
                <a:schemeClr val="accent1">
                  <a:lumMod val="60000"/>
                  <a:lumOff val="40000"/>
                </a:schemeClr>
              </a:gs>
              <a:gs pos="0">
                <a:schemeClr val="accent1">
                  <a:lumMod val="20000"/>
                  <a:lumOff val="80000"/>
                  <a:alpha val="35000"/>
                </a:schemeClr>
              </a:gs>
            </a:gsLst>
            <a:lin ang="6000000" scaled="0"/>
            <a:tileRect/>
          </a:gradFill>
          <a:ln w="635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794401" y="3426111"/>
            <a:ext cx="1607135" cy="738664"/>
          </a:xfrm>
          <a:prstGeom prst="rect">
            <a:avLst/>
          </a:prstGeom>
          <a:noFill/>
        </p:spPr>
        <p:txBody>
          <a:bodyPr wrap="square" rtlCol="0">
            <a:spAutoFit/>
          </a:bodyPr>
          <a:lstStyle/>
          <a:p>
            <a:pPr algn="ctr"/>
            <a:r>
              <a:rPr lang="en-US" sz="1400" b="1" i="0" dirty="0" smtClean="0">
                <a:solidFill>
                  <a:srgbClr val="2467A6"/>
                </a:solidFill>
                <a:latin typeface="Arial"/>
                <a:cs typeface="Arial"/>
              </a:rPr>
              <a:t>Name</a:t>
            </a:r>
          </a:p>
          <a:p>
            <a:pPr algn="ctr"/>
            <a:r>
              <a:rPr lang="en-US" sz="1400" b="0" i="0" dirty="0" smtClean="0">
                <a:solidFill>
                  <a:schemeClr val="tx1">
                    <a:lumMod val="75000"/>
                    <a:lumOff val="25000"/>
                  </a:schemeClr>
                </a:solidFill>
                <a:latin typeface="Arial"/>
                <a:cs typeface="Arial"/>
              </a:rPr>
              <a:t>Title</a:t>
            </a:r>
          </a:p>
          <a:p>
            <a:pPr algn="ctr"/>
            <a:r>
              <a:rPr lang="en-US" sz="1400" b="0" i="1" dirty="0" smtClean="0">
                <a:solidFill>
                  <a:schemeClr val="tx1">
                    <a:lumMod val="75000"/>
                    <a:lumOff val="25000"/>
                  </a:schemeClr>
                </a:solidFill>
                <a:latin typeface="Arial"/>
                <a:cs typeface="Arial"/>
              </a:rPr>
              <a:t>Organization</a:t>
            </a:r>
            <a:endParaRPr lang="en-US" sz="1400" b="0" i="1" dirty="0">
              <a:solidFill>
                <a:schemeClr val="tx1">
                  <a:lumMod val="75000"/>
                  <a:lumOff val="25000"/>
                </a:schemeClr>
              </a:solidFill>
              <a:latin typeface="Arial"/>
              <a:cs typeface="Arial"/>
            </a:endParaRPr>
          </a:p>
        </p:txBody>
      </p:sp>
      <p:sp>
        <p:nvSpPr>
          <p:cNvPr id="13" name="Rectangle 12"/>
          <p:cNvSpPr/>
          <p:nvPr/>
        </p:nvSpPr>
        <p:spPr>
          <a:xfrm>
            <a:off x="6553200" y="3363391"/>
            <a:ext cx="1818804" cy="940795"/>
          </a:xfrm>
          <a:prstGeom prst="rect">
            <a:avLst/>
          </a:prstGeom>
          <a:gradFill flip="none" rotWithShape="1">
            <a:gsLst>
              <a:gs pos="100000">
                <a:schemeClr val="accent1">
                  <a:lumMod val="60000"/>
                  <a:lumOff val="40000"/>
                </a:schemeClr>
              </a:gs>
              <a:gs pos="0">
                <a:schemeClr val="accent1">
                  <a:lumMod val="20000"/>
                  <a:lumOff val="80000"/>
                  <a:alpha val="35000"/>
                </a:schemeClr>
              </a:gs>
            </a:gsLst>
            <a:lin ang="6000000" scaled="0"/>
            <a:tileRect/>
          </a:gradFill>
          <a:ln w="9525"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655114" y="3426111"/>
            <a:ext cx="1607135" cy="738664"/>
          </a:xfrm>
          <a:prstGeom prst="rect">
            <a:avLst/>
          </a:prstGeom>
          <a:noFill/>
        </p:spPr>
        <p:txBody>
          <a:bodyPr wrap="square" rtlCol="0">
            <a:spAutoFit/>
          </a:bodyPr>
          <a:lstStyle/>
          <a:p>
            <a:pPr algn="ctr"/>
            <a:r>
              <a:rPr lang="en-US" sz="1400" b="1" i="0" dirty="0" smtClean="0">
                <a:solidFill>
                  <a:srgbClr val="2467A6"/>
                </a:solidFill>
                <a:latin typeface="Arial"/>
                <a:cs typeface="Arial"/>
              </a:rPr>
              <a:t>Name</a:t>
            </a:r>
          </a:p>
          <a:p>
            <a:pPr algn="ctr"/>
            <a:r>
              <a:rPr lang="en-US" sz="1400" b="0" i="0" dirty="0" smtClean="0">
                <a:solidFill>
                  <a:schemeClr val="tx1">
                    <a:lumMod val="75000"/>
                    <a:lumOff val="25000"/>
                  </a:schemeClr>
                </a:solidFill>
                <a:latin typeface="Arial"/>
                <a:cs typeface="Arial"/>
              </a:rPr>
              <a:t>Title</a:t>
            </a:r>
          </a:p>
          <a:p>
            <a:pPr algn="ctr"/>
            <a:r>
              <a:rPr lang="en-US" sz="1400" b="0" i="1" dirty="0" smtClean="0">
                <a:solidFill>
                  <a:schemeClr val="tx1">
                    <a:lumMod val="75000"/>
                    <a:lumOff val="25000"/>
                  </a:schemeClr>
                </a:solidFill>
                <a:latin typeface="Arial"/>
                <a:cs typeface="Arial"/>
              </a:rPr>
              <a:t>Organization</a:t>
            </a:r>
            <a:endParaRPr lang="en-US" sz="1400" b="0" i="1" dirty="0">
              <a:solidFill>
                <a:schemeClr val="tx1">
                  <a:lumMod val="75000"/>
                  <a:lumOff val="25000"/>
                </a:schemeClr>
              </a:solidFill>
              <a:latin typeface="Arial"/>
              <a:cs typeface="Aria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357914"/>
            <a:ext cx="8229600" cy="1362075"/>
          </a:xfrm>
        </p:spPr>
        <p:txBody>
          <a:bodyPr anchor="t"/>
          <a:lstStyle>
            <a:lvl1pPr algn="l">
              <a:defRPr sz="4000" b="1" cap="all">
                <a:solidFill>
                  <a:srgbClr val="2467A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87688"/>
            <a:ext cx="8229600" cy="770226"/>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09C83E-FC0F-5F49-8E73-D61B363AE0BC}" type="datetimeFigureOut">
              <a:rPr lang="en-US" smtClean="0"/>
              <a:pPr/>
              <a:t>10/5/2012</a:t>
            </a:fld>
            <a:endParaRPr lang="en-US"/>
          </a:p>
        </p:txBody>
      </p:sp>
      <p:sp>
        <p:nvSpPr>
          <p:cNvPr id="5" name="Footer Placeholder 4"/>
          <p:cNvSpPr>
            <a:spLocks noGrp="1"/>
          </p:cNvSpPr>
          <p:nvPr>
            <p:ph type="ftr" sz="quarter" idx="11"/>
          </p:nvPr>
        </p:nvSpPr>
        <p:spPr/>
        <p:txBody>
          <a:bodyPr/>
          <a:lstStyle/>
          <a:p>
            <a:r>
              <a:rPr lang="en-US" smtClean="0"/>
              <a:t>www.nchh.org</a:t>
            </a:r>
            <a:endParaRPr lang="en-US" dirty="0" smtClean="0"/>
          </a:p>
        </p:txBody>
      </p:sp>
      <p:sp>
        <p:nvSpPr>
          <p:cNvPr id="6" name="Slide Number Placeholder 5"/>
          <p:cNvSpPr>
            <a:spLocks noGrp="1"/>
          </p:cNvSpPr>
          <p:nvPr>
            <p:ph type="sldNum" sz="quarter" idx="12"/>
          </p:nvPr>
        </p:nvSpPr>
        <p:spPr/>
        <p:txBody>
          <a:bodyPr/>
          <a:lstStyle/>
          <a:p>
            <a:fld id="{0BE5CB5F-5F32-E940-9C9D-852C665D4E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48453"/>
            <a:ext cx="4038600" cy="42574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48452"/>
            <a:ext cx="4038600" cy="42574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09C83E-FC0F-5F49-8E73-D61B363AE0BC}" type="datetimeFigureOut">
              <a:rPr lang="en-US" smtClean="0"/>
              <a:pPr/>
              <a:t>10/5/2012</a:t>
            </a:fld>
            <a:endParaRPr lang="en-US"/>
          </a:p>
        </p:txBody>
      </p:sp>
      <p:sp>
        <p:nvSpPr>
          <p:cNvPr id="6" name="Footer Placeholder 5"/>
          <p:cNvSpPr>
            <a:spLocks noGrp="1"/>
          </p:cNvSpPr>
          <p:nvPr>
            <p:ph type="ftr" sz="quarter" idx="11"/>
          </p:nvPr>
        </p:nvSpPr>
        <p:spPr/>
        <p:txBody>
          <a:bodyPr/>
          <a:lstStyle/>
          <a:p>
            <a:r>
              <a:rPr lang="en-US" smtClean="0"/>
              <a:t>www.nchh.org</a:t>
            </a:r>
            <a:endParaRPr lang="en-US" dirty="0"/>
          </a:p>
        </p:txBody>
      </p:sp>
      <p:sp>
        <p:nvSpPr>
          <p:cNvPr id="7" name="Slide Number Placeholder 6"/>
          <p:cNvSpPr>
            <a:spLocks noGrp="1"/>
          </p:cNvSpPr>
          <p:nvPr>
            <p:ph type="sldNum" sz="quarter" idx="12"/>
          </p:nvPr>
        </p:nvSpPr>
        <p:spPr/>
        <p:txBody>
          <a:bodyPr/>
          <a:lstStyle/>
          <a:p>
            <a:fld id="{0BE5CB5F-5F32-E940-9C9D-852C665D4E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20648"/>
            <a:ext cx="8229600" cy="1048193"/>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964431"/>
            <a:ext cx="4040188" cy="799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73867"/>
            <a:ext cx="4040188" cy="32483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964430"/>
            <a:ext cx="4041775" cy="799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73867"/>
            <a:ext cx="4041775" cy="32483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09C83E-FC0F-5F49-8E73-D61B363AE0BC}" type="datetimeFigureOut">
              <a:rPr lang="en-US" smtClean="0"/>
              <a:pPr/>
              <a:t>10/5/2012</a:t>
            </a:fld>
            <a:endParaRPr lang="en-US"/>
          </a:p>
        </p:txBody>
      </p:sp>
      <p:sp>
        <p:nvSpPr>
          <p:cNvPr id="8" name="Footer Placeholder 7"/>
          <p:cNvSpPr>
            <a:spLocks noGrp="1"/>
          </p:cNvSpPr>
          <p:nvPr>
            <p:ph type="ftr" sz="quarter" idx="11"/>
          </p:nvPr>
        </p:nvSpPr>
        <p:spPr/>
        <p:txBody>
          <a:bodyPr/>
          <a:lstStyle/>
          <a:p>
            <a:r>
              <a:rPr lang="en-US" smtClean="0"/>
              <a:t>www.nchh.org</a:t>
            </a:r>
            <a:endParaRPr lang="en-US" dirty="0"/>
          </a:p>
        </p:txBody>
      </p:sp>
      <p:sp>
        <p:nvSpPr>
          <p:cNvPr id="9" name="Slide Number Placeholder 8"/>
          <p:cNvSpPr>
            <a:spLocks noGrp="1"/>
          </p:cNvSpPr>
          <p:nvPr>
            <p:ph type="sldNum" sz="quarter" idx="12"/>
          </p:nvPr>
        </p:nvSpPr>
        <p:spPr/>
        <p:txBody>
          <a:bodyPr/>
          <a:lstStyle/>
          <a:p>
            <a:fld id="{0BE5CB5F-5F32-E940-9C9D-852C665D4E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09C83E-FC0F-5F49-8E73-D61B363AE0BC}" type="datetimeFigureOut">
              <a:rPr lang="en-US" smtClean="0"/>
              <a:pPr/>
              <a:t>10/5/2012</a:t>
            </a:fld>
            <a:endParaRPr lang="en-US"/>
          </a:p>
        </p:txBody>
      </p:sp>
      <p:sp>
        <p:nvSpPr>
          <p:cNvPr id="4" name="Footer Placeholder 3"/>
          <p:cNvSpPr>
            <a:spLocks noGrp="1"/>
          </p:cNvSpPr>
          <p:nvPr>
            <p:ph type="ftr" sz="quarter" idx="11"/>
          </p:nvPr>
        </p:nvSpPr>
        <p:spPr/>
        <p:txBody>
          <a:bodyPr/>
          <a:lstStyle/>
          <a:p>
            <a:r>
              <a:rPr lang="en-US" smtClean="0"/>
              <a:t>www.nchh.org</a:t>
            </a:r>
            <a:endParaRPr lang="en-US" dirty="0"/>
          </a:p>
        </p:txBody>
      </p:sp>
      <p:sp>
        <p:nvSpPr>
          <p:cNvPr id="5" name="Slide Number Placeholder 4"/>
          <p:cNvSpPr>
            <a:spLocks noGrp="1"/>
          </p:cNvSpPr>
          <p:nvPr>
            <p:ph type="sldNum" sz="quarter" idx="12"/>
          </p:nvPr>
        </p:nvSpPr>
        <p:spPr/>
        <p:txBody>
          <a:bodyPr/>
          <a:lstStyle/>
          <a:p>
            <a:fld id="{0BE5CB5F-5F32-E940-9C9D-852C665D4E0F}" type="slidenum">
              <a:rPr lang="en-US" smtClean="0"/>
              <a:pPr/>
              <a:t>‹#›</a:t>
            </a:fld>
            <a:endParaRPr lang="en-US"/>
          </a:p>
        </p:txBody>
      </p:sp>
      <p:graphicFrame>
        <p:nvGraphicFramePr>
          <p:cNvPr id="6" name="Chart 5"/>
          <p:cNvGraphicFramePr/>
          <p:nvPr/>
        </p:nvGraphicFramePr>
        <p:xfrm>
          <a:off x="457200" y="1848453"/>
          <a:ext cx="8229600" cy="43364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userDrawn="1"/>
        </p:nvGraphicFramePr>
        <p:xfrm>
          <a:off x="457200" y="1848453"/>
          <a:ext cx="8229600" cy="433646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9C83E-FC0F-5F49-8E73-D61B363AE0BC}" type="datetimeFigureOut">
              <a:rPr lang="en-US" smtClean="0"/>
              <a:pPr/>
              <a:t>10/5/2012</a:t>
            </a:fld>
            <a:endParaRPr lang="en-US"/>
          </a:p>
        </p:txBody>
      </p:sp>
      <p:sp>
        <p:nvSpPr>
          <p:cNvPr id="3" name="Footer Placeholder 2"/>
          <p:cNvSpPr>
            <a:spLocks noGrp="1"/>
          </p:cNvSpPr>
          <p:nvPr>
            <p:ph type="ftr" sz="quarter" idx="11"/>
          </p:nvPr>
        </p:nvSpPr>
        <p:spPr/>
        <p:txBody>
          <a:bodyPr/>
          <a:lstStyle/>
          <a:p>
            <a:r>
              <a:rPr lang="en-US" smtClean="0"/>
              <a:t>www.nchh.org</a:t>
            </a:r>
            <a:endParaRPr lang="en-US" dirty="0"/>
          </a:p>
        </p:txBody>
      </p:sp>
      <p:sp>
        <p:nvSpPr>
          <p:cNvPr id="4" name="Slide Number Placeholder 3"/>
          <p:cNvSpPr>
            <a:spLocks noGrp="1"/>
          </p:cNvSpPr>
          <p:nvPr>
            <p:ph type="sldNum" sz="quarter" idx="12"/>
          </p:nvPr>
        </p:nvSpPr>
        <p:spPr/>
        <p:txBody>
          <a:bodyPr/>
          <a:lstStyle/>
          <a:p>
            <a:fld id="{0BE5CB5F-5F32-E940-9C9D-852C665D4E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99351"/>
            <a:ext cx="8229600" cy="102703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6144"/>
            <a:ext cx="5111750" cy="33900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736144"/>
            <a:ext cx="3008313" cy="33900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09C83E-FC0F-5F49-8E73-D61B363AE0BC}" type="datetimeFigureOut">
              <a:rPr lang="en-US" smtClean="0"/>
              <a:pPr/>
              <a:t>10/5/2012</a:t>
            </a:fld>
            <a:endParaRPr lang="en-US"/>
          </a:p>
        </p:txBody>
      </p:sp>
      <p:sp>
        <p:nvSpPr>
          <p:cNvPr id="6" name="Footer Placeholder 5"/>
          <p:cNvSpPr>
            <a:spLocks noGrp="1"/>
          </p:cNvSpPr>
          <p:nvPr>
            <p:ph type="ftr" sz="quarter" idx="11"/>
          </p:nvPr>
        </p:nvSpPr>
        <p:spPr/>
        <p:txBody>
          <a:bodyPr/>
          <a:lstStyle/>
          <a:p>
            <a:r>
              <a:rPr lang="en-US" smtClean="0"/>
              <a:t>www.nchh.org</a:t>
            </a:r>
            <a:endParaRPr lang="en-US" dirty="0"/>
          </a:p>
        </p:txBody>
      </p:sp>
      <p:sp>
        <p:nvSpPr>
          <p:cNvPr id="7" name="Slide Number Placeholder 6"/>
          <p:cNvSpPr>
            <a:spLocks noGrp="1"/>
          </p:cNvSpPr>
          <p:nvPr>
            <p:ph type="sldNum" sz="quarter" idx="12"/>
          </p:nvPr>
        </p:nvSpPr>
        <p:spPr/>
        <p:txBody>
          <a:bodyPr/>
          <a:lstStyle/>
          <a:p>
            <a:fld id="{0BE5CB5F-5F32-E940-9C9D-852C665D4E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792288" y="1498690"/>
            <a:ext cx="5486400" cy="4114800"/>
          </a:xfrm>
          <a:solidFill>
            <a:schemeClr val="bg1"/>
          </a:solidFill>
          <a:ln w="12700">
            <a:solidFill>
              <a:schemeClr val="bg1"/>
            </a:solidFill>
          </a:ln>
        </p:spPr>
        <p:txBody>
          <a:bodyPr>
            <a:noAutofit/>
          </a:bodyPr>
          <a:lstStyle>
            <a:lvl1pPr marL="0" indent="0">
              <a:buNone/>
              <a:defRPr sz="3200">
                <a:ln w="12700" cap="flat" cmpd="sng" algn="ctr">
                  <a:solidFill>
                    <a:srgbClr val="FFFFFF"/>
                  </a:solidFill>
                  <a:prstDash val="solid"/>
                  <a:round/>
                  <a:headEnd type="none" w="med" len="med"/>
                  <a:tailEnd type="none" w="med" len="med"/>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 </a:t>
            </a:r>
            <a:endParaRPr lang="en-US" dirty="0"/>
          </a:p>
        </p:txBody>
      </p:sp>
      <p:sp>
        <p:nvSpPr>
          <p:cNvPr id="4" name="Text Placeholder 3"/>
          <p:cNvSpPr>
            <a:spLocks noGrp="1"/>
          </p:cNvSpPr>
          <p:nvPr>
            <p:ph type="body" sz="half" idx="2" hasCustomPrompt="1"/>
          </p:nvPr>
        </p:nvSpPr>
        <p:spPr>
          <a:xfrm>
            <a:off x="1792288" y="5715326"/>
            <a:ext cx="5486400" cy="456873"/>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Photo caption text style</a:t>
            </a:r>
          </a:p>
        </p:txBody>
      </p:sp>
      <p:sp>
        <p:nvSpPr>
          <p:cNvPr id="5" name="Date Placeholder 4"/>
          <p:cNvSpPr>
            <a:spLocks noGrp="1"/>
          </p:cNvSpPr>
          <p:nvPr>
            <p:ph type="dt" sz="half" idx="10"/>
          </p:nvPr>
        </p:nvSpPr>
        <p:spPr/>
        <p:txBody>
          <a:bodyPr/>
          <a:lstStyle/>
          <a:p>
            <a:fld id="{9009C83E-FC0F-5F49-8E73-D61B363AE0BC}" type="datetimeFigureOut">
              <a:rPr lang="en-US" smtClean="0"/>
              <a:pPr/>
              <a:t>10/5/2012</a:t>
            </a:fld>
            <a:endParaRPr lang="en-US" dirty="0"/>
          </a:p>
        </p:txBody>
      </p:sp>
      <p:sp>
        <p:nvSpPr>
          <p:cNvPr id="6" name="Footer Placeholder 5"/>
          <p:cNvSpPr>
            <a:spLocks noGrp="1"/>
          </p:cNvSpPr>
          <p:nvPr>
            <p:ph type="ftr" sz="quarter" idx="11"/>
          </p:nvPr>
        </p:nvSpPr>
        <p:spPr/>
        <p:txBody>
          <a:bodyPr/>
          <a:lstStyle/>
          <a:p>
            <a:r>
              <a:rPr lang="en-US" smtClean="0"/>
              <a:t>www.nchh.org</a:t>
            </a:r>
            <a:endParaRPr lang="en-US" dirty="0"/>
          </a:p>
        </p:txBody>
      </p:sp>
      <p:sp>
        <p:nvSpPr>
          <p:cNvPr id="7" name="Slide Number Placeholder 6"/>
          <p:cNvSpPr>
            <a:spLocks noGrp="1"/>
          </p:cNvSpPr>
          <p:nvPr>
            <p:ph type="sldNum" sz="quarter" idx="12"/>
          </p:nvPr>
        </p:nvSpPr>
        <p:spPr/>
        <p:txBody>
          <a:bodyPr/>
          <a:lstStyle/>
          <a:p>
            <a:fld id="{0BE5CB5F-5F32-E940-9C9D-852C665D4E0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master_r2.png"/>
          <p:cNvPicPr>
            <a:picLocks noChangeAspect="1"/>
          </p:cNvPicPr>
          <p:nvPr/>
        </p:nvPicPr>
        <p:blipFill>
          <a:blip r:embed="rId18"/>
          <a:stretch>
            <a:fillRect/>
          </a:stretch>
        </p:blipFill>
        <p:spPr>
          <a:xfrm>
            <a:off x="476" y="357"/>
            <a:ext cx="9143047" cy="6857286"/>
          </a:xfrm>
          <a:prstGeom prst="rect">
            <a:avLst/>
          </a:prstGeom>
        </p:spPr>
      </p:pic>
      <p:sp>
        <p:nvSpPr>
          <p:cNvPr id="2" name="Title Placeholder 1"/>
          <p:cNvSpPr>
            <a:spLocks noGrp="1"/>
          </p:cNvSpPr>
          <p:nvPr>
            <p:ph type="title"/>
          </p:nvPr>
        </p:nvSpPr>
        <p:spPr>
          <a:xfrm>
            <a:off x="457200" y="822268"/>
            <a:ext cx="8229600" cy="1026185"/>
          </a:xfrm>
          <a:prstGeom prst="rect">
            <a:avLst/>
          </a:prstGeom>
        </p:spPr>
        <p:txBody>
          <a:bodyPr vert="horz" lIns="91440" tIns="45720" rIns="91440" bIns="45720" rtlCol="0" anchor="ctr">
            <a:normAutofit/>
          </a:bodyPr>
          <a:lstStyle/>
          <a:p>
            <a:r>
              <a:rPr lang="en-US" dirty="0" smtClean="0"/>
              <a:t>Text Slide title style</a:t>
            </a:r>
            <a:endParaRPr lang="en-US" dirty="0"/>
          </a:p>
        </p:txBody>
      </p:sp>
      <p:sp>
        <p:nvSpPr>
          <p:cNvPr id="3" name="Text Placeholder 2"/>
          <p:cNvSpPr>
            <a:spLocks noGrp="1"/>
          </p:cNvSpPr>
          <p:nvPr>
            <p:ph type="body" idx="1"/>
          </p:nvPr>
        </p:nvSpPr>
        <p:spPr>
          <a:xfrm>
            <a:off x="457200" y="1848453"/>
            <a:ext cx="8229600" cy="427771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0" i="0">
                <a:solidFill>
                  <a:schemeClr val="bg1">
                    <a:lumMod val="65000"/>
                  </a:schemeClr>
                </a:solidFill>
                <a:latin typeface="Arial"/>
                <a:cs typeface="Arial"/>
              </a:defRPr>
            </a:lvl1pPr>
          </a:lstStyle>
          <a:p>
            <a:fld id="{9009C83E-FC0F-5F49-8E73-D61B363AE0BC}" type="datetimeFigureOut">
              <a:rPr lang="en-US" smtClean="0"/>
              <a:pPr/>
              <a:t>10/5/2012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bg1">
                    <a:lumMod val="65000"/>
                  </a:schemeClr>
                </a:solidFill>
                <a:latin typeface="Arial"/>
                <a:cs typeface="Arial"/>
              </a:defRPr>
            </a:lvl1pPr>
          </a:lstStyle>
          <a:p>
            <a:r>
              <a:rPr lang="en-US" smtClean="0"/>
              <a:t>www.nchh.org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0" i="0">
                <a:solidFill>
                  <a:schemeClr val="bg1">
                    <a:lumMod val="65000"/>
                  </a:schemeClr>
                </a:solidFill>
                <a:latin typeface="Arial"/>
                <a:cs typeface="Arial"/>
              </a:defRPr>
            </a:lvl1pPr>
          </a:lstStyle>
          <a:p>
            <a:fld id="{0BE5CB5F-5F32-E940-9C9D-852C665D4E0F}" type="slidenum">
              <a:rPr lang="en-US" smtClean="0"/>
              <a:pPr/>
              <a:t>‹#›</a:t>
            </a:fld>
            <a:endParaRPr lang="en-US" dirty="0"/>
          </a:p>
        </p:txBody>
      </p:sp>
      <p:pic>
        <p:nvPicPr>
          <p:cNvPr id="8" name="Picture 7" descr="master_r2.png"/>
          <p:cNvPicPr>
            <a:picLocks noChangeAspect="1"/>
          </p:cNvPicPr>
          <p:nvPr userDrawn="1"/>
        </p:nvPicPr>
        <p:blipFill>
          <a:blip r:embed="rId18"/>
          <a:stretch>
            <a:fillRect/>
          </a:stretch>
        </p:blipFill>
        <p:spPr>
          <a:xfrm>
            <a:off x="476" y="357"/>
            <a:ext cx="9143047" cy="6857286"/>
          </a:xfrm>
          <a:prstGeom prst="rect">
            <a:avLst/>
          </a:prstGeom>
        </p:spPr>
      </p:pic>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650" r:id="rId13"/>
    <p:sldLayoutId id="2147483659" r:id="rId14"/>
    <p:sldLayoutId id="2147483812" r:id="rId15"/>
    <p:sldLayoutId id="2147483813" r:id="rId16"/>
  </p:sldLayoutIdLst>
  <p:txStyles>
    <p:titleStyle>
      <a:lvl1pPr algn="l" defTabSz="457200" rtl="0" eaLnBrk="1" latinLnBrk="0" hangingPunct="1">
        <a:spcBef>
          <a:spcPct val="0"/>
        </a:spcBef>
        <a:buNone/>
        <a:defRPr sz="3200" b="1" i="0" kern="1200">
          <a:solidFill>
            <a:srgbClr val="2467A6"/>
          </a:solidFill>
          <a:latin typeface="Arial"/>
          <a:ea typeface="+mj-ea"/>
          <a:cs typeface="Arial"/>
        </a:defRPr>
      </a:lvl1pPr>
    </p:titleStyle>
    <p:bodyStyle>
      <a:lvl1pPr marL="342900" indent="-342900" algn="l" defTabSz="457200" rtl="0" eaLnBrk="1" latinLnBrk="0" hangingPunct="1">
        <a:spcBef>
          <a:spcPct val="20000"/>
        </a:spcBef>
        <a:buClr>
          <a:srgbClr val="FFC71C"/>
        </a:buClr>
        <a:buFont typeface="Arial"/>
        <a:buChar char="•"/>
        <a:defRPr sz="32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Clr>
          <a:srgbClr val="FFC71C"/>
        </a:buClr>
        <a:buFont typeface="Arial"/>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FFC71C"/>
        </a:buClr>
        <a:buFont typeface="Arial"/>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FFC71C"/>
        </a:buClr>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FFC71C"/>
        </a:buClr>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mailto:jmalone@nchh.org"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a:xfrm>
            <a:off x="792536" y="2736144"/>
            <a:ext cx="7619801" cy="2902656"/>
          </a:xfrm>
        </p:spPr>
        <p:txBody>
          <a:bodyPr>
            <a:normAutofit/>
          </a:bodyPr>
          <a:lstStyle/>
          <a:p>
            <a:r>
              <a:rPr lang="en-US" sz="4400" b="1" dirty="0" smtClean="0">
                <a:solidFill>
                  <a:srgbClr val="FFDA0B"/>
                </a:solidFill>
              </a:rPr>
              <a:t>National </a:t>
            </a:r>
          </a:p>
          <a:p>
            <a:r>
              <a:rPr lang="en-US" sz="4400" b="1" dirty="0" smtClean="0">
                <a:solidFill>
                  <a:srgbClr val="FFDA0B"/>
                </a:solidFill>
              </a:rPr>
              <a:t>Healthy Housing </a:t>
            </a:r>
          </a:p>
          <a:p>
            <a:r>
              <a:rPr lang="en-US" sz="4400" b="1" dirty="0" smtClean="0">
                <a:solidFill>
                  <a:srgbClr val="FFDA0B"/>
                </a:solidFill>
              </a:rPr>
              <a:t>Standard</a:t>
            </a:r>
          </a:p>
        </p:txBody>
      </p:sp>
      <p:pic>
        <p:nvPicPr>
          <p:cNvPr id="5" name="Picture 4" descr="title.png"/>
          <p:cNvPicPr>
            <a:picLocks noChangeAspect="1"/>
          </p:cNvPicPr>
          <p:nvPr/>
        </p:nvPicPr>
        <p:blipFill>
          <a:blip r:embed="rId3"/>
          <a:stretch>
            <a:fillRect/>
          </a:stretch>
        </p:blipFill>
        <p:spPr>
          <a:xfrm>
            <a:off x="0" y="714"/>
            <a:ext cx="9143047" cy="6857286"/>
          </a:xfrm>
          <a:prstGeom prst="rect">
            <a:avLst/>
          </a:prstGeom>
        </p:spPr>
      </p:pic>
      <p:sp>
        <p:nvSpPr>
          <p:cNvPr id="6" name="TextBox 5"/>
          <p:cNvSpPr txBox="1"/>
          <p:nvPr/>
        </p:nvSpPr>
        <p:spPr>
          <a:xfrm>
            <a:off x="792536" y="2130425"/>
            <a:ext cx="8102082" cy="2800767"/>
          </a:xfrm>
          <a:prstGeom prst="rect">
            <a:avLst/>
          </a:prstGeom>
          <a:noFill/>
        </p:spPr>
        <p:txBody>
          <a:bodyPr wrap="square" rtlCol="0">
            <a:spAutoFit/>
          </a:bodyPr>
          <a:lstStyle/>
          <a:p>
            <a:endParaRPr lang="en-US" sz="1000" dirty="0" smtClean="0">
              <a:solidFill>
                <a:srgbClr val="FFC71C"/>
              </a:solidFill>
            </a:endParaRPr>
          </a:p>
          <a:p>
            <a:r>
              <a:rPr lang="en-US" sz="4000" b="1" dirty="0" smtClean="0">
                <a:solidFill>
                  <a:srgbClr val="FFC71C"/>
                </a:solidFill>
              </a:rPr>
              <a:t>National Committee </a:t>
            </a:r>
          </a:p>
          <a:p>
            <a:r>
              <a:rPr lang="en-US" sz="4000" b="1" dirty="0" smtClean="0">
                <a:solidFill>
                  <a:srgbClr val="FFC71C"/>
                </a:solidFill>
              </a:rPr>
              <a:t>on Housing and Health</a:t>
            </a:r>
          </a:p>
          <a:p>
            <a:r>
              <a:rPr lang="en-US" sz="4000" dirty="0" smtClean="0">
                <a:solidFill>
                  <a:srgbClr val="FFC71C"/>
                </a:solidFill>
              </a:rPr>
              <a:t>Initial Meeting </a:t>
            </a:r>
          </a:p>
          <a:p>
            <a:endParaRPr lang="en-US" sz="1000" dirty="0" smtClean="0">
              <a:solidFill>
                <a:schemeClr val="bg1"/>
              </a:solidFill>
            </a:endParaRPr>
          </a:p>
          <a:p>
            <a:r>
              <a:rPr lang="en-US" sz="3600" dirty="0" smtClean="0">
                <a:solidFill>
                  <a:schemeClr val="bg1"/>
                </a:solidFill>
              </a:rPr>
              <a:t>October 10, 2012 1:00 - 2:30 PM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Outdated</a:t>
            </a:r>
            <a:endParaRPr lang="en-US" dirty="0"/>
          </a:p>
        </p:txBody>
      </p:sp>
      <p:sp>
        <p:nvSpPr>
          <p:cNvPr id="3" name="Content Placeholder 2"/>
          <p:cNvSpPr>
            <a:spLocks noGrp="1"/>
          </p:cNvSpPr>
          <p:nvPr>
            <p:ph type="body" sz="half" idx="1"/>
          </p:nvPr>
        </p:nvSpPr>
        <p:spPr>
          <a:xfrm>
            <a:off x="457200" y="1600200"/>
            <a:ext cx="4038600" cy="4883727"/>
          </a:xfrm>
        </p:spPr>
        <p:txBody>
          <a:bodyPr>
            <a:noAutofit/>
          </a:bodyPr>
          <a:lstStyle/>
          <a:p>
            <a:r>
              <a:rPr lang="en-US" sz="2400" dirty="0" smtClean="0"/>
              <a:t>Recommended Health and Housing Standards</a:t>
            </a:r>
          </a:p>
          <a:p>
            <a:pPr lvl="1"/>
            <a:r>
              <a:rPr lang="en-US" sz="2000" dirty="0" smtClean="0"/>
              <a:t>Last updated 1986</a:t>
            </a:r>
          </a:p>
          <a:p>
            <a:r>
              <a:rPr lang="en-US" sz="2400" dirty="0" smtClean="0"/>
              <a:t>HUD Housing Quality Standards</a:t>
            </a:r>
          </a:p>
          <a:p>
            <a:pPr lvl="1"/>
            <a:r>
              <a:rPr lang="en-US" sz="2000" dirty="0" smtClean="0"/>
              <a:t>Last update: </a:t>
            </a:r>
          </a:p>
          <a:p>
            <a:r>
              <a:rPr lang="en-US" sz="2400" dirty="0" smtClean="0"/>
              <a:t>International Codes</a:t>
            </a:r>
          </a:p>
          <a:p>
            <a:pPr lvl="1"/>
            <a:r>
              <a:rPr lang="en-US" sz="2000" dirty="0" smtClean="0"/>
              <a:t>Health and safety changes often voted down </a:t>
            </a:r>
          </a:p>
          <a:p>
            <a:pPr lvl="2"/>
            <a:r>
              <a:rPr lang="en-US" sz="2000" dirty="0" smtClean="0"/>
              <a:t>E.g. lead-based paint, carbon monoxide, radon</a:t>
            </a:r>
            <a:endParaRPr lang="en-US" sz="2000" dirty="0" smtClean="0"/>
          </a:p>
          <a:p>
            <a:endParaRPr lang="en-US" sz="2000" dirty="0"/>
          </a:p>
        </p:txBody>
      </p:sp>
      <p:pic>
        <p:nvPicPr>
          <p:cNvPr id="5" name="Picture 16" descr="colonias house"/>
          <p:cNvPicPr>
            <a:picLocks noGrp="1" noChangeAspect="1" noChangeArrowheads="1"/>
          </p:cNvPicPr>
          <p:nvPr>
            <p:ph type="clipArt" sz="half" idx="2"/>
          </p:nvPr>
        </p:nvPicPr>
        <p:blipFill>
          <a:blip r:embed="rId2" cstate="print"/>
          <a:stretch>
            <a:fillRect/>
          </a:stretch>
        </p:blipFill>
        <p:spPr>
          <a:xfrm>
            <a:off x="4762500" y="2158206"/>
            <a:ext cx="3810000" cy="3409950"/>
          </a:xfrm>
          <a:noFill/>
        </p:spPr>
      </p:pic>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Rot="1" noChangeArrowheads="1"/>
          </p:cNvSpPr>
          <p:nvPr>
            <p:ph type="title"/>
          </p:nvPr>
        </p:nvSpPr>
        <p:spPr>
          <a:xfrm>
            <a:off x="381000" y="969818"/>
            <a:ext cx="8229600" cy="1143000"/>
          </a:xfrm>
        </p:spPr>
        <p:txBody>
          <a:bodyPr/>
          <a:lstStyle/>
          <a:p>
            <a:r>
              <a:rPr lang="en-US" sz="3600" dirty="0"/>
              <a:t>Surgeon General’s Call to Action</a:t>
            </a:r>
          </a:p>
        </p:txBody>
      </p:sp>
      <p:sp>
        <p:nvSpPr>
          <p:cNvPr id="715781" name="Rectangle 5"/>
          <p:cNvSpPr>
            <a:spLocks noGrp="1" noChangeArrowheads="1"/>
          </p:cNvSpPr>
          <p:nvPr>
            <p:ph type="body" sz="half" idx="1"/>
          </p:nvPr>
        </p:nvSpPr>
        <p:spPr>
          <a:xfrm>
            <a:off x="381000" y="1860550"/>
            <a:ext cx="4267200" cy="4159250"/>
          </a:xfrm>
        </p:spPr>
        <p:txBody>
          <a:bodyPr>
            <a:noAutofit/>
          </a:bodyPr>
          <a:lstStyle/>
          <a:p>
            <a:pPr marL="0" indent="0">
              <a:lnSpc>
                <a:spcPct val="80000"/>
              </a:lnSpc>
              <a:buNone/>
            </a:pPr>
            <a:r>
              <a:rPr lang="en-US" sz="2400" i="1" dirty="0" smtClean="0"/>
              <a:t>“</a:t>
            </a:r>
            <a:r>
              <a:rPr lang="en-US" sz="2400" i="1" dirty="0"/>
              <a:t>We must continue to work together across communities and the nation to ensure our homes are sited, designed, built, renovated, and maintained in ways that support the health of residents</a:t>
            </a:r>
            <a:r>
              <a:rPr lang="en-US" sz="2400" i="1" dirty="0" smtClean="0"/>
              <a:t>.”</a:t>
            </a:r>
          </a:p>
          <a:p>
            <a:pPr>
              <a:lnSpc>
                <a:spcPct val="80000"/>
              </a:lnSpc>
              <a:buNone/>
            </a:pPr>
            <a:endParaRPr lang="en-US" sz="2000" dirty="0" smtClean="0"/>
          </a:p>
          <a:p>
            <a:pPr>
              <a:lnSpc>
                <a:spcPct val="80000"/>
              </a:lnSpc>
              <a:buNone/>
            </a:pPr>
            <a:r>
              <a:rPr lang="en-US" sz="2000" dirty="0" smtClean="0"/>
              <a:t>Ron Sims, Former HUD Deputy Secretary</a:t>
            </a:r>
            <a:endParaRPr lang="en-US" sz="2800" dirty="0"/>
          </a:p>
        </p:txBody>
      </p:sp>
      <p:pic>
        <p:nvPicPr>
          <p:cNvPr id="715783" name="Picture 7" descr="surgeon general call to action"/>
          <p:cNvPicPr>
            <a:picLocks noChangeAspect="1" noChangeArrowheads="1"/>
          </p:cNvPicPr>
          <p:nvPr>
            <p:ph sz="half" idx="2"/>
          </p:nvPr>
        </p:nvPicPr>
        <p:blipFill>
          <a:blip r:embed="rId3"/>
          <a:srcRect/>
          <a:stretch>
            <a:fillRect/>
          </a:stretch>
        </p:blipFill>
        <p:spPr>
          <a:xfrm>
            <a:off x="5340927" y="1905000"/>
            <a:ext cx="2743200" cy="3657600"/>
          </a:xfrm>
          <a:noFill/>
          <a:ln/>
        </p:spPr>
      </p:pic>
      <p:sp>
        <p:nvSpPr>
          <p:cNvPr id="715784" name="Rectangle 8"/>
          <p:cNvSpPr>
            <a:spLocks noChangeArrowheads="1"/>
          </p:cNvSpPr>
          <p:nvPr/>
        </p:nvSpPr>
        <p:spPr bwMode="auto">
          <a:xfrm>
            <a:off x="1752600" y="6019800"/>
            <a:ext cx="6084888" cy="366713"/>
          </a:xfrm>
          <a:prstGeom prst="rect">
            <a:avLst/>
          </a:prstGeom>
          <a:noFill/>
          <a:ln w="9525">
            <a:noFill/>
            <a:miter lim="800000"/>
            <a:headEnd/>
            <a:tailEnd/>
          </a:ln>
          <a:effectLst/>
        </p:spPr>
        <p:txBody>
          <a:bodyPr wrap="none">
            <a:spAutoFit/>
          </a:bodyPr>
          <a:lstStyle/>
          <a:p>
            <a:r>
              <a:rPr lang="en-US"/>
              <a:t>http://www.surgeongeneral.gov/topics/healthyhomes/index.html</a:t>
            </a:r>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7634" name="Picture 4" descr="landing_r3"/>
          <p:cNvPicPr>
            <a:picLocks noChangeAspect="1" noChangeArrowheads="1"/>
          </p:cNvPicPr>
          <p:nvPr/>
        </p:nvPicPr>
        <p:blipFill>
          <a:blip r:embed="rId3"/>
          <a:srcRect/>
          <a:stretch>
            <a:fillRect/>
          </a:stretch>
        </p:blipFill>
        <p:spPr bwMode="auto">
          <a:xfrm>
            <a:off x="1371600" y="1191491"/>
            <a:ext cx="6324600" cy="5129213"/>
          </a:xfrm>
          <a:prstGeom prst="rect">
            <a:avLst/>
          </a:prstGeom>
          <a:noFill/>
          <a:ln w="9525">
            <a:noFill/>
            <a:miter lim="800000"/>
            <a:headEnd/>
            <a:tailEnd/>
          </a:ln>
        </p:spPr>
      </p:pic>
      <p:sp>
        <p:nvSpPr>
          <p:cNvPr id="837635" name="Rectangle 7"/>
          <p:cNvSpPr>
            <a:spLocks noGrp="1" noRot="1" noChangeArrowheads="1"/>
          </p:cNvSpPr>
          <p:nvPr>
            <p:ph type="title" idx="4294967295"/>
          </p:nvPr>
        </p:nvSpPr>
        <p:spPr>
          <a:xfrm>
            <a:off x="318655" y="231848"/>
            <a:ext cx="8229600" cy="639762"/>
          </a:xfrm>
        </p:spPr>
        <p:txBody>
          <a:bodyPr/>
          <a:lstStyle/>
          <a:p>
            <a:r>
              <a:rPr lang="en-US" sz="3200" dirty="0"/>
              <a:t>State of the Nation’s Healthy Housing</a:t>
            </a:r>
          </a:p>
        </p:txBody>
      </p:sp>
      <p:sp>
        <p:nvSpPr>
          <p:cNvPr id="837636" name="Rectangle 8"/>
          <p:cNvSpPr>
            <a:spLocks noRot="1" noChangeArrowheads="1"/>
          </p:cNvSpPr>
          <p:nvPr/>
        </p:nvSpPr>
        <p:spPr bwMode="auto">
          <a:xfrm>
            <a:off x="685800" y="6019800"/>
            <a:ext cx="8229600" cy="639763"/>
          </a:xfrm>
          <a:prstGeom prst="rect">
            <a:avLst/>
          </a:prstGeom>
          <a:noFill/>
          <a:ln w="9525">
            <a:noFill/>
            <a:miter lim="800000"/>
            <a:headEnd/>
            <a:tailEnd/>
          </a:ln>
        </p:spPr>
        <p:txBody>
          <a:bodyPr anchor="ctr"/>
          <a:lstStyle/>
          <a:p>
            <a:pPr algn="ctr" eaLnBrk="1" hangingPunct="1"/>
            <a:r>
              <a:rPr lang="en-US" sz="2000" b="1" dirty="0">
                <a:solidFill>
                  <a:schemeClr val="tx1">
                    <a:lumMod val="75000"/>
                    <a:lumOff val="25000"/>
                  </a:schemeClr>
                </a:solidFill>
                <a:latin typeface="Arial" pitchFamily="34" charset="0"/>
              </a:rPr>
              <a:t>www.nchh.org/Policy/State-of-Healthy-Housing.aspx</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Purpose and Objectives of Standard</a:t>
            </a:r>
            <a:endParaRPr lang="en-US" dirty="0"/>
          </a:p>
        </p:txBody>
      </p:sp>
      <p:sp>
        <p:nvSpPr>
          <p:cNvPr id="3" name="Subtitle 2"/>
          <p:cNvSpPr>
            <a:spLocks noGrp="1"/>
          </p:cNvSpPr>
          <p:nvPr>
            <p:ph idx="1"/>
          </p:nvPr>
        </p:nvSpPr>
        <p:spPr/>
        <p:txBody>
          <a:bodyPr>
            <a:normAutofit/>
          </a:bodyPr>
          <a:lstStyle/>
          <a:p>
            <a:pPr algn="l">
              <a:buFont typeface="Arial" pitchFamily="34" charset="0"/>
              <a:buChar char="•"/>
            </a:pPr>
            <a:r>
              <a:rPr lang="en-US" sz="2800" dirty="0" smtClean="0"/>
              <a:t> Purpose </a:t>
            </a:r>
          </a:p>
          <a:p>
            <a:pPr lvl="1" algn="l">
              <a:buFont typeface="Arial" pitchFamily="34" charset="0"/>
              <a:buChar char="−"/>
            </a:pPr>
            <a:r>
              <a:rPr lang="en-US" sz="2400" dirty="0" smtClean="0"/>
              <a:t>To improve the quality of existing U.S. homes and reduce housing-related health disparities</a:t>
            </a:r>
          </a:p>
          <a:p>
            <a:pPr algn="l">
              <a:buFont typeface="Arial" pitchFamily="34" charset="0"/>
              <a:buChar char="•"/>
            </a:pPr>
            <a:r>
              <a:rPr lang="en-US" sz="2800" dirty="0" smtClean="0"/>
              <a:t>Objectives</a:t>
            </a:r>
          </a:p>
          <a:p>
            <a:pPr marL="914400" lvl="1" indent="-457200">
              <a:buFont typeface="Arial" pitchFamily="34" charset="0"/>
              <a:buChar char="−"/>
            </a:pPr>
            <a:r>
              <a:rPr lang="en-US" sz="2400" dirty="0" smtClean="0"/>
              <a:t>Develop </a:t>
            </a:r>
            <a:r>
              <a:rPr lang="en-US" sz="2400" dirty="0" smtClean="0"/>
              <a:t>an </a:t>
            </a:r>
            <a:r>
              <a:rPr lang="en-US" sz="2400" i="1" dirty="0" smtClean="0"/>
              <a:t>attainable, enforceable, and practicable </a:t>
            </a:r>
            <a:r>
              <a:rPr lang="en-US" sz="2400" dirty="0" smtClean="0"/>
              <a:t>healthy housing </a:t>
            </a:r>
            <a:r>
              <a:rPr lang="en-US" sz="2400" dirty="0" smtClean="0"/>
              <a:t>standard</a:t>
            </a:r>
          </a:p>
          <a:p>
            <a:pPr marL="914400" lvl="1" indent="-457200">
              <a:buFont typeface="Arial" pitchFamily="34" charset="0"/>
              <a:buChar char="−"/>
            </a:pPr>
            <a:r>
              <a:rPr lang="en-US" sz="2400" dirty="0" smtClean="0"/>
              <a:t>Create </a:t>
            </a:r>
            <a:r>
              <a:rPr lang="en-US" sz="2400" dirty="0" smtClean="0"/>
              <a:t>an implementation plan </a:t>
            </a:r>
            <a:r>
              <a:rPr lang="en-US" sz="2400" dirty="0" smtClean="0"/>
              <a:t>to aid adoption</a:t>
            </a:r>
            <a:endParaRPr lang="en-US" sz="2400" dirty="0" smtClean="0"/>
          </a:p>
          <a:p>
            <a:pPr algn="l">
              <a:buFont typeface="Arial" pitchFamily="34" charset="0"/>
              <a:buChar char="•"/>
            </a:pPr>
            <a:endParaRPr lang="en-US" sz="2800" dirty="0" smtClean="0"/>
          </a:p>
          <a:p>
            <a:pPr algn="l"/>
            <a:endParaRPr lang="en-US" sz="28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300" cap="none" dirty="0" smtClean="0"/>
              <a:t>Role of Committee &amp; Process</a:t>
            </a:r>
            <a:endParaRPr lang="en-US" sz="5300" cap="non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9148"/>
            <a:ext cx="8229600" cy="1197106"/>
          </a:xfrm>
        </p:spPr>
        <p:txBody>
          <a:bodyPr/>
          <a:lstStyle/>
          <a:p>
            <a:r>
              <a:rPr lang="en-US" dirty="0" smtClean="0"/>
              <a:t>Key Players</a:t>
            </a:r>
            <a:endParaRPr lang="en-US" dirty="0"/>
          </a:p>
        </p:txBody>
      </p:sp>
      <p:sp>
        <p:nvSpPr>
          <p:cNvPr id="3" name="Content Placeholder 2"/>
          <p:cNvSpPr>
            <a:spLocks noGrp="1"/>
          </p:cNvSpPr>
          <p:nvPr>
            <p:ph idx="1"/>
          </p:nvPr>
        </p:nvSpPr>
        <p:spPr>
          <a:xfrm>
            <a:off x="0" y="2291508"/>
            <a:ext cx="8952272" cy="3834655"/>
          </a:xfrm>
        </p:spPr>
        <p:txBody>
          <a:bodyPr>
            <a:normAutofit fontScale="92500"/>
          </a:bodyPr>
          <a:lstStyle/>
          <a:p>
            <a:pPr>
              <a:buFont typeface="Arial" pitchFamily="34" charset="0"/>
              <a:buChar char="•"/>
            </a:pPr>
            <a:r>
              <a:rPr lang="en-US" sz="3600" dirty="0" smtClean="0"/>
              <a:t>American Public Health Association (APHA) </a:t>
            </a:r>
          </a:p>
          <a:p>
            <a:pPr>
              <a:buFont typeface="Arial" pitchFamily="34" charset="0"/>
              <a:buChar char="•"/>
            </a:pPr>
            <a:r>
              <a:rPr lang="en-US" sz="3600" dirty="0" smtClean="0"/>
              <a:t>National Center for Healthy Housing (NCHH)</a:t>
            </a:r>
          </a:p>
          <a:p>
            <a:pPr>
              <a:buFont typeface="Arial" pitchFamily="34" charset="0"/>
              <a:buChar char="•"/>
            </a:pPr>
            <a:r>
              <a:rPr lang="en-US" sz="3600" dirty="0" smtClean="0"/>
              <a:t>National Committee on Housing and Health </a:t>
            </a:r>
          </a:p>
          <a:p>
            <a:pPr>
              <a:buFont typeface="Arial" pitchFamily="34" charset="0"/>
              <a:buChar char="•"/>
            </a:pPr>
            <a:r>
              <a:rPr lang="en-US" sz="3600" dirty="0" smtClean="0"/>
              <a:t>Technical Review Work Group</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508"/>
            <a:ext cx="8229600" cy="858983"/>
          </a:xfrm>
        </p:spPr>
        <p:txBody>
          <a:bodyPr>
            <a:normAutofit/>
          </a:bodyPr>
          <a:lstStyle/>
          <a:p>
            <a:r>
              <a:rPr lang="en-US" dirty="0" smtClean="0"/>
              <a:t>Characteristics of the Standard</a:t>
            </a:r>
            <a:endParaRPr lang="en-US" dirty="0"/>
          </a:p>
        </p:txBody>
      </p:sp>
      <p:sp>
        <p:nvSpPr>
          <p:cNvPr id="3" name="Content Placeholder 2"/>
          <p:cNvSpPr>
            <a:spLocks noGrp="1"/>
          </p:cNvSpPr>
          <p:nvPr>
            <p:ph idx="1"/>
          </p:nvPr>
        </p:nvSpPr>
        <p:spPr>
          <a:xfrm>
            <a:off x="457200" y="1953491"/>
            <a:ext cx="8229600" cy="4172672"/>
          </a:xfrm>
        </p:spPr>
        <p:txBody>
          <a:bodyPr>
            <a:noAutofit/>
          </a:bodyPr>
          <a:lstStyle/>
          <a:p>
            <a:r>
              <a:rPr lang="en-US" dirty="0" smtClean="0"/>
              <a:t>Evidence-based: Supported by science </a:t>
            </a:r>
            <a:endParaRPr lang="en-US" dirty="0" smtClean="0"/>
          </a:p>
          <a:p>
            <a:pPr lvl="1"/>
            <a:r>
              <a:rPr lang="en-US" dirty="0" smtClean="0"/>
              <a:t>To </a:t>
            </a:r>
            <a:r>
              <a:rPr lang="en-US" dirty="0" smtClean="0"/>
              <a:t>prevent </a:t>
            </a:r>
            <a:r>
              <a:rPr lang="en-US" dirty="0" smtClean="0"/>
              <a:t>disease and injury </a:t>
            </a:r>
          </a:p>
          <a:p>
            <a:pPr lvl="1"/>
            <a:r>
              <a:rPr lang="en-US" dirty="0" smtClean="0"/>
              <a:t>To improve </a:t>
            </a:r>
            <a:r>
              <a:rPr lang="en-US" dirty="0" smtClean="0"/>
              <a:t>health outcomes</a:t>
            </a:r>
          </a:p>
          <a:p>
            <a:pPr>
              <a:spcBef>
                <a:spcPts val="0"/>
              </a:spcBef>
            </a:pPr>
            <a:r>
              <a:rPr lang="en-US" i="1" dirty="0" smtClean="0"/>
              <a:t>Attainable, enforceable and practicable</a:t>
            </a:r>
            <a:endParaRPr lang="en-US" dirty="0" smtClean="0"/>
          </a:p>
          <a:p>
            <a:r>
              <a:rPr lang="en-US" dirty="0" smtClean="0"/>
              <a:t>Not a construction or rehab standard: </a:t>
            </a:r>
          </a:p>
          <a:p>
            <a:pPr lvl="1"/>
            <a:r>
              <a:rPr lang="en-US" dirty="0" smtClean="0"/>
              <a:t>focus on condition of occupied dwellings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30225" y="801107"/>
            <a:ext cx="8229600" cy="1048193"/>
          </a:xfrm>
        </p:spPr>
        <p:txBody>
          <a:bodyPr/>
          <a:lstStyle/>
          <a:p>
            <a:r>
              <a:rPr lang="en-US" dirty="0" smtClean="0"/>
              <a:t>Foundational Document</a:t>
            </a:r>
            <a:endParaRPr lang="en-US" dirty="0"/>
          </a:p>
        </p:txBody>
      </p:sp>
      <p:sp>
        <p:nvSpPr>
          <p:cNvPr id="13" name="Content Placeholder 12"/>
          <p:cNvSpPr>
            <a:spLocks noGrp="1"/>
          </p:cNvSpPr>
          <p:nvPr>
            <p:ph sz="half" idx="2"/>
          </p:nvPr>
        </p:nvSpPr>
        <p:spPr>
          <a:xfrm>
            <a:off x="457200" y="2161309"/>
            <a:ext cx="4040188" cy="3248366"/>
          </a:xfrm>
        </p:spPr>
        <p:txBody>
          <a:bodyPr>
            <a:normAutofit lnSpcReduction="10000"/>
          </a:bodyPr>
          <a:lstStyle/>
          <a:p>
            <a:pPr>
              <a:buFont typeface="Arial" pitchFamily="34" charset="0"/>
              <a:buChar char="•"/>
            </a:pPr>
            <a:r>
              <a:rPr lang="en-US" sz="2800" dirty="0" smtClean="0"/>
              <a:t>Health-Protective</a:t>
            </a:r>
            <a:endParaRPr lang="en-US" sz="2800" dirty="0" smtClean="0"/>
          </a:p>
          <a:p>
            <a:pPr>
              <a:buFont typeface="Arial" pitchFamily="34" charset="0"/>
              <a:buChar char="•"/>
            </a:pPr>
            <a:r>
              <a:rPr lang="en-US" sz="2800" dirty="0" smtClean="0"/>
              <a:t>Model Ordinance </a:t>
            </a:r>
          </a:p>
          <a:p>
            <a:pPr>
              <a:buFont typeface="Arial" pitchFamily="34" charset="0"/>
              <a:buChar char="•"/>
            </a:pPr>
            <a:r>
              <a:rPr lang="en-US" sz="2800" dirty="0" smtClean="0"/>
              <a:t>Property Owner and Occupant Responsibilities</a:t>
            </a:r>
          </a:p>
          <a:p>
            <a:pPr>
              <a:buFont typeface="Arial" pitchFamily="34" charset="0"/>
              <a:buChar char="•"/>
            </a:pPr>
            <a:r>
              <a:rPr lang="en-US" sz="2800" dirty="0" smtClean="0"/>
              <a:t>Directed at Public Health Agencies</a:t>
            </a:r>
          </a:p>
          <a:p>
            <a:pPr>
              <a:buFont typeface="Arial" pitchFamily="34" charset="0"/>
              <a:buChar char="•"/>
            </a:pPr>
            <a:endParaRPr lang="en-US" dirty="0" smtClean="0">
              <a:solidFill>
                <a:srgbClr val="2467A6"/>
              </a:solidFill>
            </a:endParaRPr>
          </a:p>
          <a:p>
            <a:endParaRPr lang="en-US" dirty="0"/>
          </a:p>
        </p:txBody>
      </p:sp>
      <p:pic>
        <p:nvPicPr>
          <p:cNvPr id="16" name="Picture 2" descr="C:\Users\jmalone.9QW41P1\Pictures\2012-09-25 APHA-CDC Cover\APHA-CDC Cover 001.jpg"/>
          <p:cNvPicPr>
            <a:picLocks noGrp="1" noChangeAspect="1" noChangeArrowheads="1"/>
          </p:cNvPicPr>
          <p:nvPr>
            <p:ph sz="quarter" idx="4"/>
          </p:nvPr>
        </p:nvPicPr>
        <p:blipFill>
          <a:blip r:embed="rId3"/>
          <a:srcRect l="15015" t="10805" r="10976" b="11441"/>
          <a:stretch>
            <a:fillRect/>
          </a:stretch>
        </p:blipFill>
        <p:spPr bwMode="auto">
          <a:xfrm>
            <a:off x="5070764" y="1849300"/>
            <a:ext cx="3505200" cy="42736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944"/>
            <a:ext cx="8229600" cy="872837"/>
          </a:xfrm>
        </p:spPr>
        <p:txBody>
          <a:bodyPr>
            <a:normAutofit/>
          </a:bodyPr>
          <a:lstStyle/>
          <a:p>
            <a:r>
              <a:rPr lang="en-US" dirty="0" smtClean="0"/>
              <a:t>Building on a Historic US Dialogue</a:t>
            </a:r>
            <a:endParaRPr lang="en-US" dirty="0"/>
          </a:p>
        </p:txBody>
      </p:sp>
      <p:sp>
        <p:nvSpPr>
          <p:cNvPr id="3" name="Content Placeholder 2"/>
          <p:cNvSpPr>
            <a:spLocks noGrp="1"/>
          </p:cNvSpPr>
          <p:nvPr>
            <p:ph idx="1"/>
          </p:nvPr>
        </p:nvSpPr>
        <p:spPr>
          <a:xfrm>
            <a:off x="206477" y="1925782"/>
            <a:ext cx="8937523" cy="4200381"/>
          </a:xfrm>
        </p:spPr>
        <p:txBody>
          <a:bodyPr>
            <a:normAutofit/>
          </a:bodyPr>
          <a:lstStyle/>
          <a:p>
            <a:pPr>
              <a:spcBef>
                <a:spcPts val="0"/>
              </a:spcBef>
            </a:pPr>
            <a:r>
              <a:rPr lang="en-US" dirty="0" smtClean="0"/>
              <a:t>League of Nations Housing Commission -1936</a:t>
            </a:r>
          </a:p>
          <a:p>
            <a:pPr>
              <a:spcBef>
                <a:spcPts val="0"/>
              </a:spcBef>
            </a:pPr>
            <a:r>
              <a:rPr lang="en-US" dirty="0" smtClean="0"/>
              <a:t>Basic Principles of Healthful Housing -1939</a:t>
            </a:r>
          </a:p>
          <a:p>
            <a:pPr>
              <a:spcBef>
                <a:spcPts val="0"/>
              </a:spcBef>
            </a:pPr>
            <a:r>
              <a:rPr lang="en-US" dirty="0" smtClean="0"/>
              <a:t>American Housing Act: decent home suitable living environment for every family - 1949</a:t>
            </a:r>
          </a:p>
          <a:p>
            <a:pPr>
              <a:spcBef>
                <a:spcPts val="0"/>
              </a:spcBef>
            </a:pPr>
            <a:r>
              <a:rPr lang="en-US" dirty="0" smtClean="0"/>
              <a:t>Proposed Housing Ordinance - 1952</a:t>
            </a:r>
          </a:p>
          <a:p>
            <a:pPr>
              <a:spcBef>
                <a:spcPts val="0"/>
              </a:spcBef>
            </a:pPr>
            <a:r>
              <a:rPr lang="en-US" dirty="0" smtClean="0"/>
              <a:t>Recommended Minimum Housing Standards (APHA-CDC 1986)</a:t>
            </a:r>
          </a:p>
          <a:p>
            <a:pPr lvl="1">
              <a:spcBef>
                <a:spcPts val="0"/>
              </a:spcBef>
            </a:pP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4115"/>
            <a:ext cx="8229600" cy="624337"/>
          </a:xfrm>
        </p:spPr>
        <p:txBody>
          <a:bodyPr>
            <a:noAutofit/>
          </a:bodyPr>
          <a:lstStyle/>
          <a:p>
            <a:r>
              <a:rPr lang="en-US" sz="3600" dirty="0" smtClean="0"/>
              <a:t>The Standard’s Value Added</a:t>
            </a:r>
            <a:endParaRPr lang="en-US" sz="3600" dirty="0"/>
          </a:p>
        </p:txBody>
      </p:sp>
      <p:sp>
        <p:nvSpPr>
          <p:cNvPr id="3" name="Content Placeholder 2"/>
          <p:cNvSpPr>
            <a:spLocks noGrp="1"/>
          </p:cNvSpPr>
          <p:nvPr>
            <p:ph idx="1"/>
          </p:nvPr>
        </p:nvSpPr>
        <p:spPr>
          <a:xfrm>
            <a:off x="457200" y="2064773"/>
            <a:ext cx="8229600" cy="4061389"/>
          </a:xfrm>
        </p:spPr>
        <p:txBody>
          <a:bodyPr>
            <a:noAutofit/>
          </a:bodyPr>
          <a:lstStyle/>
          <a:p>
            <a:pPr lvl="0">
              <a:spcBef>
                <a:spcPts val="0"/>
              </a:spcBef>
            </a:pPr>
            <a:r>
              <a:rPr lang="en-US" sz="3600" dirty="0" smtClean="0"/>
              <a:t>Model </a:t>
            </a:r>
            <a:r>
              <a:rPr lang="en-US" sz="3600" dirty="0" smtClean="0"/>
              <a:t>for local adoption</a:t>
            </a:r>
          </a:p>
          <a:p>
            <a:pPr lvl="0">
              <a:spcBef>
                <a:spcPts val="0"/>
              </a:spcBef>
            </a:pPr>
            <a:r>
              <a:rPr lang="en-US" sz="3600" dirty="0" smtClean="0"/>
              <a:t>Model fo</a:t>
            </a:r>
            <a:r>
              <a:rPr lang="en-US" sz="3600" dirty="0" smtClean="0"/>
              <a:t>r federal adoption (e.g. HQS, ICC) </a:t>
            </a:r>
          </a:p>
          <a:p>
            <a:pPr lvl="0">
              <a:spcBef>
                <a:spcPts val="0"/>
              </a:spcBef>
            </a:pPr>
            <a:r>
              <a:rPr lang="en-US" sz="3600" dirty="0" smtClean="0"/>
              <a:t>Standard </a:t>
            </a:r>
            <a:r>
              <a:rPr lang="en-US" sz="3600" dirty="0"/>
              <a:t>of care for </a:t>
            </a:r>
            <a:r>
              <a:rPr lang="en-US" sz="3600" dirty="0" smtClean="0"/>
              <a:t>any home</a:t>
            </a:r>
            <a:endParaRPr lang="en-US" sz="3600" dirty="0"/>
          </a:p>
          <a:p>
            <a:pPr lvl="0">
              <a:spcBef>
                <a:spcPts val="0"/>
              </a:spcBef>
            </a:pP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8" y="942109"/>
            <a:ext cx="8229600" cy="1026185"/>
          </a:xfrm>
        </p:spPr>
        <p:txBody>
          <a:bodyPr>
            <a:normAutofit/>
          </a:bodyPr>
          <a:lstStyle/>
          <a:p>
            <a:r>
              <a:rPr lang="en-US" sz="2800" dirty="0" smtClean="0"/>
              <a:t>Meeting </a:t>
            </a:r>
            <a:r>
              <a:rPr lang="en-US" sz="2800" dirty="0" smtClean="0"/>
              <a:t>Objectives and Agenda</a:t>
            </a:r>
            <a:endParaRPr lang="en-US" sz="2800" dirty="0"/>
          </a:p>
        </p:txBody>
      </p:sp>
      <p:sp>
        <p:nvSpPr>
          <p:cNvPr id="3" name="Subtitle 2"/>
          <p:cNvSpPr>
            <a:spLocks noGrp="1"/>
          </p:cNvSpPr>
          <p:nvPr>
            <p:ph idx="1"/>
          </p:nvPr>
        </p:nvSpPr>
        <p:spPr>
          <a:xfrm>
            <a:off x="457200" y="1676400"/>
            <a:ext cx="8229600" cy="4779818"/>
          </a:xfrm>
        </p:spPr>
        <p:txBody>
          <a:bodyPr>
            <a:normAutofit fontScale="32500" lnSpcReduction="20000"/>
          </a:bodyPr>
          <a:lstStyle/>
          <a:p>
            <a:r>
              <a:rPr lang="en-US" sz="7400" dirty="0" smtClean="0"/>
              <a:t>Introduce and </a:t>
            </a:r>
            <a:r>
              <a:rPr lang="en-US" sz="7400" dirty="0" smtClean="0"/>
              <a:t>acquaint members</a:t>
            </a:r>
            <a:endParaRPr lang="en-US" sz="7400" dirty="0" smtClean="0"/>
          </a:p>
          <a:p>
            <a:pPr algn="l">
              <a:buFont typeface="Arial" pitchFamily="34" charset="0"/>
              <a:buChar char="•"/>
            </a:pPr>
            <a:r>
              <a:rPr lang="en-US" sz="7400" dirty="0" smtClean="0"/>
              <a:t>Review and discuss the purpose of and process for developing the standard</a:t>
            </a:r>
          </a:p>
          <a:p>
            <a:pPr>
              <a:buNone/>
            </a:pPr>
            <a:endParaRPr lang="en-US" sz="6200" b="1" dirty="0" smtClean="0">
              <a:solidFill>
                <a:schemeClr val="tx1">
                  <a:lumMod val="85000"/>
                  <a:lumOff val="15000"/>
                </a:schemeClr>
              </a:solidFill>
            </a:endParaRPr>
          </a:p>
          <a:p>
            <a:pPr>
              <a:buNone/>
            </a:pPr>
            <a:r>
              <a:rPr lang="en-US" sz="6200" b="1" dirty="0" smtClean="0">
                <a:solidFill>
                  <a:schemeClr val="tx1">
                    <a:lumMod val="85000"/>
                    <a:lumOff val="15000"/>
                  </a:schemeClr>
                </a:solidFill>
              </a:rPr>
              <a:t>1:05 </a:t>
            </a:r>
            <a:r>
              <a:rPr lang="en-US" sz="6200" b="1" dirty="0" smtClean="0">
                <a:solidFill>
                  <a:schemeClr val="tx1">
                    <a:lumMod val="85000"/>
                    <a:lumOff val="15000"/>
                  </a:schemeClr>
                </a:solidFill>
              </a:rPr>
              <a:t>Welcome</a:t>
            </a:r>
          </a:p>
          <a:p>
            <a:pPr>
              <a:buNone/>
            </a:pPr>
            <a:r>
              <a:rPr lang="en-US" sz="6200" dirty="0" smtClean="0">
                <a:solidFill>
                  <a:schemeClr val="tx1">
                    <a:lumMod val="85000"/>
                    <a:lumOff val="15000"/>
                  </a:schemeClr>
                </a:solidFill>
              </a:rPr>
              <a:t> </a:t>
            </a:r>
            <a:r>
              <a:rPr lang="en-US" sz="6200" i="1" dirty="0" smtClean="0">
                <a:solidFill>
                  <a:schemeClr val="tx1">
                    <a:lumMod val="85000"/>
                    <a:lumOff val="15000"/>
                  </a:schemeClr>
                </a:solidFill>
              </a:rPr>
              <a:t>Dr. Tom Vernon and Dr. Georges Benjamin</a:t>
            </a:r>
          </a:p>
          <a:p>
            <a:pPr>
              <a:buNone/>
            </a:pPr>
            <a:endParaRPr lang="en-US" sz="6200" b="1" dirty="0" smtClean="0">
              <a:solidFill>
                <a:schemeClr val="tx1">
                  <a:lumMod val="85000"/>
                  <a:lumOff val="15000"/>
                </a:schemeClr>
              </a:solidFill>
            </a:endParaRPr>
          </a:p>
          <a:p>
            <a:pPr>
              <a:buNone/>
            </a:pPr>
            <a:r>
              <a:rPr lang="en-US" sz="6200" b="1" dirty="0" smtClean="0">
                <a:solidFill>
                  <a:schemeClr val="tx1">
                    <a:lumMod val="85000"/>
                    <a:lumOff val="15000"/>
                  </a:schemeClr>
                </a:solidFill>
              </a:rPr>
              <a:t>1:10 </a:t>
            </a:r>
            <a:r>
              <a:rPr lang="en-US" sz="6200" b="1" dirty="0" smtClean="0">
                <a:solidFill>
                  <a:schemeClr val="tx1">
                    <a:lumMod val="85000"/>
                    <a:lumOff val="15000"/>
                  </a:schemeClr>
                </a:solidFill>
              </a:rPr>
              <a:t>Introductions</a:t>
            </a:r>
          </a:p>
          <a:p>
            <a:pPr>
              <a:buNone/>
            </a:pPr>
            <a:endParaRPr lang="en-US" sz="6200" b="1" dirty="0" smtClean="0">
              <a:solidFill>
                <a:schemeClr val="tx1">
                  <a:lumMod val="85000"/>
                  <a:lumOff val="15000"/>
                </a:schemeClr>
              </a:solidFill>
            </a:endParaRPr>
          </a:p>
          <a:p>
            <a:pPr>
              <a:buNone/>
            </a:pPr>
            <a:r>
              <a:rPr lang="en-US" sz="6200" b="1" dirty="0" smtClean="0">
                <a:solidFill>
                  <a:schemeClr val="tx1">
                    <a:lumMod val="85000"/>
                    <a:lumOff val="15000"/>
                  </a:schemeClr>
                </a:solidFill>
              </a:rPr>
              <a:t>1:20 </a:t>
            </a:r>
            <a:r>
              <a:rPr lang="en-US" sz="6200" b="1" dirty="0" smtClean="0">
                <a:solidFill>
                  <a:schemeClr val="tx1">
                    <a:lumMod val="85000"/>
                    <a:lumOff val="15000"/>
                  </a:schemeClr>
                </a:solidFill>
              </a:rPr>
              <a:t>Background, Role of Committee, Process </a:t>
            </a:r>
            <a:r>
              <a:rPr lang="en-US" sz="6200" i="1" dirty="0" smtClean="0">
                <a:solidFill>
                  <a:schemeClr val="tx1">
                    <a:lumMod val="85000"/>
                    <a:lumOff val="15000"/>
                  </a:schemeClr>
                </a:solidFill>
              </a:rPr>
              <a:t>Rebecca Morley and Jane Malone, National Center for Healthy Housing</a:t>
            </a:r>
          </a:p>
          <a:p>
            <a:pPr>
              <a:buNone/>
            </a:pPr>
            <a:endParaRPr lang="en-US" sz="6200" b="1" dirty="0" smtClean="0">
              <a:solidFill>
                <a:schemeClr val="tx1">
                  <a:lumMod val="85000"/>
                  <a:lumOff val="15000"/>
                </a:schemeClr>
              </a:solidFill>
            </a:endParaRPr>
          </a:p>
          <a:p>
            <a:pPr>
              <a:buNone/>
            </a:pPr>
            <a:r>
              <a:rPr lang="en-US" sz="6200" b="1" dirty="0" smtClean="0">
                <a:solidFill>
                  <a:schemeClr val="tx1">
                    <a:lumMod val="85000"/>
                    <a:lumOff val="15000"/>
                  </a:schemeClr>
                </a:solidFill>
              </a:rPr>
              <a:t>1:40 </a:t>
            </a:r>
            <a:r>
              <a:rPr lang="en-US" sz="6200" b="1" dirty="0" smtClean="0">
                <a:solidFill>
                  <a:schemeClr val="tx1">
                    <a:lumMod val="85000"/>
                    <a:lumOff val="15000"/>
                  </a:schemeClr>
                </a:solidFill>
              </a:rPr>
              <a:t>Discussion and Decisions</a:t>
            </a:r>
          </a:p>
          <a:p>
            <a:pPr>
              <a:buNone/>
            </a:pPr>
            <a:endParaRPr lang="en-US" sz="6200" b="1" dirty="0" smtClean="0">
              <a:solidFill>
                <a:schemeClr val="tx1">
                  <a:lumMod val="85000"/>
                  <a:lumOff val="15000"/>
                </a:schemeClr>
              </a:solidFill>
            </a:endParaRPr>
          </a:p>
          <a:p>
            <a:pPr>
              <a:buNone/>
            </a:pPr>
            <a:r>
              <a:rPr lang="en-US" sz="6200" b="1" dirty="0" smtClean="0">
                <a:solidFill>
                  <a:schemeClr val="tx1">
                    <a:lumMod val="85000"/>
                    <a:lumOff val="15000"/>
                  </a:schemeClr>
                </a:solidFill>
              </a:rPr>
              <a:t>2:00 </a:t>
            </a:r>
            <a:r>
              <a:rPr lang="en-US" sz="6200" b="1" dirty="0" smtClean="0">
                <a:solidFill>
                  <a:schemeClr val="tx1">
                    <a:lumMod val="85000"/>
                    <a:lumOff val="15000"/>
                  </a:schemeClr>
                </a:solidFill>
              </a:rPr>
              <a:t>Next Steps  </a:t>
            </a:r>
          </a:p>
          <a:p>
            <a:pPr algn="l">
              <a:buFont typeface="Arial" pitchFamily="34" charset="0"/>
              <a:buChar char="•"/>
            </a:pPr>
            <a:endParaRPr lang="en-US"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0384"/>
            <a:ext cx="8229600" cy="629816"/>
          </a:xfrm>
        </p:spPr>
        <p:txBody>
          <a:bodyPr>
            <a:normAutofit/>
          </a:bodyPr>
          <a:lstStyle/>
          <a:p>
            <a:r>
              <a:rPr lang="en-US" dirty="0" smtClean="0"/>
              <a:t>Timeline</a:t>
            </a:r>
            <a:endParaRPr lang="en-US" dirty="0"/>
          </a:p>
        </p:txBody>
      </p:sp>
      <p:graphicFrame>
        <p:nvGraphicFramePr>
          <p:cNvPr id="4" name="Content Placeholder 3"/>
          <p:cNvGraphicFramePr>
            <a:graphicFrameLocks noGrp="1"/>
          </p:cNvGraphicFramePr>
          <p:nvPr>
            <p:ph idx="1"/>
          </p:nvPr>
        </p:nvGraphicFramePr>
        <p:xfrm>
          <a:off x="457200" y="1847850"/>
          <a:ext cx="8229600" cy="4419600"/>
        </p:xfrm>
        <a:graphic>
          <a:graphicData uri="http://schemas.openxmlformats.org/drawingml/2006/table">
            <a:tbl>
              <a:tblPr firstRow="1" bandRow="1">
                <a:tableStyleId>{5C22544A-7EE6-4342-B048-85BDC9FD1C3A}</a:tableStyleId>
              </a:tblPr>
              <a:tblGrid>
                <a:gridCol w="2985796"/>
                <a:gridCol w="2748484"/>
                <a:gridCol w="2495320"/>
              </a:tblGrid>
              <a:tr h="370840">
                <a:tc>
                  <a:txBody>
                    <a:bodyPr/>
                    <a:lstStyle/>
                    <a:p>
                      <a:r>
                        <a:rPr lang="en-US" dirty="0" smtClean="0"/>
                        <a:t>Task</a:t>
                      </a:r>
                      <a:endParaRPr lang="en-US" dirty="0"/>
                    </a:p>
                  </a:txBody>
                  <a:tcPr/>
                </a:tc>
                <a:tc>
                  <a:txBody>
                    <a:bodyPr/>
                    <a:lstStyle/>
                    <a:p>
                      <a:r>
                        <a:rPr lang="en-US" dirty="0" smtClean="0"/>
                        <a:t>Activities</a:t>
                      </a:r>
                      <a:endParaRPr lang="en-US" dirty="0"/>
                    </a:p>
                  </a:txBody>
                  <a:tcPr/>
                </a:tc>
                <a:tc>
                  <a:txBody>
                    <a:bodyPr/>
                    <a:lstStyle/>
                    <a:p>
                      <a:r>
                        <a:rPr lang="en-US" dirty="0" smtClean="0"/>
                        <a:t>Deadline</a:t>
                      </a:r>
                      <a:endParaRPr lang="en-US" dirty="0"/>
                    </a:p>
                  </a:txBody>
                  <a:tcPr/>
                </a:tc>
              </a:tr>
              <a:tr h="370840">
                <a:tc>
                  <a:txBody>
                    <a:bodyPr/>
                    <a:lstStyle/>
                    <a:p>
                      <a:r>
                        <a:rPr lang="en-US" dirty="0" smtClean="0"/>
                        <a:t>Provide Input, Adopt Strategy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Convene Committee</a:t>
                      </a:r>
                      <a:endParaRPr lang="en-US" dirty="0" smtClean="0"/>
                    </a:p>
                  </a:txBody>
                  <a:tcPr/>
                </a:tc>
                <a:tc>
                  <a:txBody>
                    <a:bodyPr/>
                    <a:lstStyle/>
                    <a:p>
                      <a:r>
                        <a:rPr lang="en-US" dirty="0" smtClean="0"/>
                        <a:t>October</a:t>
                      </a:r>
                      <a:r>
                        <a:rPr lang="en-US" baseline="0" dirty="0" smtClean="0"/>
                        <a:t> 10, 2012</a:t>
                      </a:r>
                      <a:endParaRPr lang="en-US" dirty="0"/>
                    </a:p>
                  </a:txBody>
                  <a:tcPr/>
                </a:tc>
              </a:tr>
              <a:tr h="370840">
                <a:tc>
                  <a:txBody>
                    <a:bodyPr/>
                    <a:lstStyle/>
                    <a:p>
                      <a:r>
                        <a:rPr lang="en-US" dirty="0" smtClean="0"/>
                        <a:t>Key Constituent</a:t>
                      </a:r>
                      <a:r>
                        <a:rPr lang="en-US" baseline="0" dirty="0" smtClean="0"/>
                        <a:t> Outreach</a:t>
                      </a:r>
                      <a:endParaRPr lang="en-US" dirty="0"/>
                    </a:p>
                  </a:txBody>
                  <a:tcPr/>
                </a:tc>
                <a:tc>
                  <a:txBody>
                    <a:bodyPr/>
                    <a:lstStyle/>
                    <a:p>
                      <a:r>
                        <a:rPr lang="en-US" dirty="0" smtClean="0"/>
                        <a:t>Meet with Housing</a:t>
                      </a:r>
                      <a:r>
                        <a:rPr lang="en-US" baseline="0" dirty="0" smtClean="0"/>
                        <a:t> Industry, Federal Agencies</a:t>
                      </a:r>
                      <a:endParaRPr lang="en-US" dirty="0"/>
                    </a:p>
                  </a:txBody>
                  <a:tcPr/>
                </a:tc>
                <a:tc>
                  <a:txBody>
                    <a:bodyPr/>
                    <a:lstStyle/>
                    <a:p>
                      <a:r>
                        <a:rPr lang="en-US" dirty="0" smtClean="0"/>
                        <a:t>November 2012</a:t>
                      </a:r>
                      <a:endParaRPr lang="en-US" dirty="0"/>
                    </a:p>
                  </a:txBody>
                  <a:tcPr/>
                </a:tc>
              </a:tr>
              <a:tr h="370840">
                <a:tc>
                  <a:txBody>
                    <a:bodyPr/>
                    <a:lstStyle/>
                    <a:p>
                      <a:r>
                        <a:rPr lang="en-US" baseline="0" dirty="0" smtClean="0"/>
                        <a:t>Review of </a:t>
                      </a:r>
                      <a:r>
                        <a:rPr lang="en-US" dirty="0" smtClean="0"/>
                        <a:t>Legal</a:t>
                      </a:r>
                      <a:r>
                        <a:rPr lang="en-US" baseline="0" dirty="0" smtClean="0"/>
                        <a:t> Provisions</a:t>
                      </a:r>
                      <a:endParaRPr lang="en-US" dirty="0"/>
                    </a:p>
                  </a:txBody>
                  <a:tcPr/>
                </a:tc>
                <a:tc>
                  <a:txBody>
                    <a:bodyPr/>
                    <a:lstStyle/>
                    <a:p>
                      <a:r>
                        <a:rPr lang="en-US" dirty="0" smtClean="0"/>
                        <a:t>Expert</a:t>
                      </a:r>
                      <a:r>
                        <a:rPr lang="en-US" baseline="0" dirty="0" smtClean="0"/>
                        <a:t> Consultation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November 2012</a:t>
                      </a:r>
                    </a:p>
                  </a:txBody>
                  <a:tcPr/>
                </a:tc>
              </a:tr>
              <a:tr h="370840">
                <a:tc>
                  <a:txBody>
                    <a:bodyPr/>
                    <a:lstStyle/>
                    <a:p>
                      <a:r>
                        <a:rPr lang="en-US" dirty="0" smtClean="0"/>
                        <a:t>Develop Standard</a:t>
                      </a:r>
                      <a:endParaRPr lang="en-US" dirty="0"/>
                    </a:p>
                  </a:txBody>
                  <a:tcPr/>
                </a:tc>
                <a:tc>
                  <a:txBody>
                    <a:bodyPr/>
                    <a:lstStyle/>
                    <a:p>
                      <a:r>
                        <a:rPr lang="en-US" dirty="0" smtClean="0"/>
                        <a:t>Technical Review</a:t>
                      </a:r>
                      <a:r>
                        <a:rPr lang="en-US" baseline="0" dirty="0" smtClean="0"/>
                        <a:t> Work Group (TRWG)  Meetings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Committee  Meeting </a:t>
                      </a:r>
                    </a:p>
                  </a:txBody>
                  <a:tcPr/>
                </a:tc>
                <a:tc>
                  <a:txBody>
                    <a:bodyPr/>
                    <a:lstStyle/>
                    <a:p>
                      <a:endParaRPr lang="en-US" dirty="0" smtClean="0"/>
                    </a:p>
                    <a:p>
                      <a:r>
                        <a:rPr lang="en-US" dirty="0" smtClean="0"/>
                        <a:t>December 2012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January</a:t>
                      </a:r>
                      <a:r>
                        <a:rPr lang="en-US" baseline="0" dirty="0" smtClean="0"/>
                        <a:t>  </a:t>
                      </a:r>
                      <a:r>
                        <a:rPr lang="en-US" baseline="0" dirty="0" smtClean="0"/>
                        <a:t>31, </a:t>
                      </a:r>
                      <a:r>
                        <a:rPr lang="en-US" baseline="0" dirty="0" smtClean="0"/>
                        <a:t>2013 </a:t>
                      </a:r>
                      <a:endParaRPr lang="en-US" dirty="0" smtClean="0"/>
                    </a:p>
                  </a:txBody>
                  <a:tcPr/>
                </a:tc>
              </a:tr>
              <a:tr h="370840">
                <a:tc>
                  <a:txBody>
                    <a:bodyPr/>
                    <a:lstStyle/>
                    <a:p>
                      <a:r>
                        <a:rPr lang="en-US" dirty="0" smtClean="0"/>
                        <a:t>Obtain Stakeholder Input</a:t>
                      </a:r>
                      <a:endParaRPr lang="en-US" dirty="0"/>
                    </a:p>
                  </a:txBody>
                  <a:tcPr/>
                </a:tc>
                <a:tc>
                  <a:txBody>
                    <a:bodyPr/>
                    <a:lstStyle/>
                    <a:p>
                      <a:pPr lvl="0"/>
                      <a:r>
                        <a:rPr lang="en-US" sz="1800" kern="1200" dirty="0" smtClean="0">
                          <a:solidFill>
                            <a:schemeClr val="dk1"/>
                          </a:solidFill>
                          <a:latin typeface="+mn-lt"/>
                          <a:ea typeface="+mn-ea"/>
                          <a:cs typeface="+mn-cs"/>
                        </a:rPr>
                        <a:t>Public Comment Period and Presentations</a:t>
                      </a:r>
                      <a:endParaRPr lang="en-US" dirty="0"/>
                    </a:p>
                  </a:txBody>
                  <a:tcPr/>
                </a:tc>
                <a:tc>
                  <a:txBody>
                    <a:bodyPr/>
                    <a:lstStyle/>
                    <a:p>
                      <a:endParaRPr lang="en-US" dirty="0" smtClean="0"/>
                    </a:p>
                    <a:p>
                      <a:r>
                        <a:rPr lang="en-US" dirty="0" smtClean="0"/>
                        <a:t>February</a:t>
                      </a:r>
                      <a:r>
                        <a:rPr lang="en-US" baseline="0" dirty="0" smtClean="0"/>
                        <a:t> 2013</a:t>
                      </a:r>
                      <a:endParaRPr lang="en-US" dirty="0"/>
                    </a:p>
                  </a:txBody>
                  <a:tcPr/>
                </a:tc>
              </a:tr>
              <a:tr h="370840">
                <a:tc>
                  <a:txBody>
                    <a:bodyPr/>
                    <a:lstStyle/>
                    <a:p>
                      <a:r>
                        <a:rPr lang="en-US" dirty="0" smtClean="0"/>
                        <a:t>Develop Final Version</a:t>
                      </a:r>
                      <a:endParaRPr lang="en-US" dirty="0"/>
                    </a:p>
                  </a:txBody>
                  <a:tcPr/>
                </a:tc>
                <a:tc>
                  <a:txBody>
                    <a:bodyPr/>
                    <a:lstStyle/>
                    <a:p>
                      <a:r>
                        <a:rPr lang="en-US" baseline="0" dirty="0" smtClean="0"/>
                        <a:t>Address Comments</a:t>
                      </a:r>
                      <a:endParaRPr lang="en-US" dirty="0"/>
                    </a:p>
                  </a:txBody>
                  <a:tcPr/>
                </a:tc>
                <a:tc>
                  <a:txBody>
                    <a:bodyPr/>
                    <a:lstStyle/>
                    <a:p>
                      <a:r>
                        <a:rPr lang="en-US" dirty="0" smtClean="0"/>
                        <a:t>April 2013</a:t>
                      </a:r>
                      <a:endParaRPr lang="en-US" dirty="0"/>
                    </a:p>
                  </a:txBody>
                  <a:tcPr/>
                </a:tc>
              </a:tr>
              <a:tr h="370840">
                <a:tc>
                  <a:txBody>
                    <a:bodyPr/>
                    <a:lstStyle/>
                    <a:p>
                      <a:r>
                        <a:rPr lang="en-US" dirty="0" smtClean="0"/>
                        <a:t>Committee Endorsement</a:t>
                      </a:r>
                      <a:endParaRPr lang="en-US" dirty="0"/>
                    </a:p>
                  </a:txBody>
                  <a:tcPr/>
                </a:tc>
                <a:tc>
                  <a:txBody>
                    <a:bodyPr/>
                    <a:lstStyle/>
                    <a:p>
                      <a:r>
                        <a:rPr lang="en-US" baseline="0" dirty="0" smtClean="0"/>
                        <a:t>Committee  Meeting</a:t>
                      </a:r>
                      <a:endParaRPr lang="en-US" dirty="0"/>
                    </a:p>
                  </a:txBody>
                  <a:tcPr/>
                </a:tc>
                <a:tc>
                  <a:txBody>
                    <a:bodyPr/>
                    <a:lstStyle/>
                    <a:p>
                      <a:r>
                        <a:rPr lang="en-US" dirty="0" smtClean="0"/>
                        <a:t>May 15, 2013</a:t>
                      </a:r>
                      <a:endParaRPr lang="en-US" dirty="0"/>
                    </a:p>
                  </a:txBody>
                  <a:tcPr/>
                </a:tc>
              </a:tr>
              <a:tr h="370840">
                <a:tc gridSpan="3">
                  <a:txBody>
                    <a:bodyPr/>
                    <a:lstStyle/>
                    <a:p>
                      <a:pPr algn="ctr"/>
                      <a:r>
                        <a:rPr lang="en-US" dirty="0" smtClean="0"/>
                        <a:t>Publication and </a:t>
                      </a:r>
                      <a:r>
                        <a:rPr lang="en-US" baseline="0" dirty="0" smtClean="0"/>
                        <a:t> Adoption</a:t>
                      </a:r>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Process Points</a:t>
            </a:r>
            <a:endParaRPr lang="en-US" dirty="0"/>
          </a:p>
        </p:txBody>
      </p:sp>
      <p:sp>
        <p:nvSpPr>
          <p:cNvPr id="3" name="Content Placeholder 2"/>
          <p:cNvSpPr>
            <a:spLocks noGrp="1"/>
          </p:cNvSpPr>
          <p:nvPr>
            <p:ph idx="1"/>
          </p:nvPr>
        </p:nvSpPr>
        <p:spPr/>
        <p:txBody>
          <a:bodyPr>
            <a:noAutofit/>
          </a:bodyPr>
          <a:lstStyle/>
          <a:p>
            <a:pPr marL="457200" indent="-457200"/>
            <a:r>
              <a:rPr lang="en-US" sz="2800" dirty="0" smtClean="0"/>
              <a:t>National Committee on Housing and </a:t>
            </a:r>
            <a:r>
              <a:rPr lang="en-US" sz="2800" dirty="0" smtClean="0"/>
              <a:t>Health</a:t>
            </a:r>
          </a:p>
          <a:p>
            <a:pPr marL="857250" lvl="1" indent="-457200"/>
            <a:r>
              <a:rPr lang="en-US" sz="2400" dirty="0" smtClean="0"/>
              <a:t>Convenes to Review Process and Plans (Oct)</a:t>
            </a:r>
          </a:p>
          <a:p>
            <a:pPr marL="457200" indent="-457200"/>
            <a:r>
              <a:rPr lang="en-US" sz="2800" dirty="0" smtClean="0"/>
              <a:t>Technical </a:t>
            </a:r>
            <a:r>
              <a:rPr lang="en-US" sz="2800" dirty="0" smtClean="0"/>
              <a:t>Review Work </a:t>
            </a:r>
            <a:r>
              <a:rPr lang="en-US" sz="2800" dirty="0" smtClean="0"/>
              <a:t>Group</a:t>
            </a:r>
            <a:endParaRPr lang="en-US" sz="2800" dirty="0" smtClean="0"/>
          </a:p>
          <a:p>
            <a:pPr marL="857250" lvl="1" indent="-457200"/>
            <a:r>
              <a:rPr lang="en-US" sz="2400" dirty="0" smtClean="0"/>
              <a:t>Conducts scientific review of staff </a:t>
            </a:r>
            <a:r>
              <a:rPr lang="en-US" sz="2400" dirty="0" smtClean="0"/>
              <a:t>draft (</a:t>
            </a:r>
            <a:r>
              <a:rPr lang="en-US" sz="2400" dirty="0" smtClean="0"/>
              <a:t>Nov/Dec)</a:t>
            </a:r>
            <a:endParaRPr lang="en-US" sz="2400" dirty="0" smtClean="0"/>
          </a:p>
          <a:p>
            <a:pPr marL="457200" indent="-457200"/>
            <a:r>
              <a:rPr lang="en-US" sz="2800" dirty="0" smtClean="0"/>
              <a:t>Stakeholder Engagement </a:t>
            </a:r>
          </a:p>
          <a:p>
            <a:pPr marL="857250" lvl="1" indent="-457200"/>
            <a:r>
              <a:rPr lang="en-US" sz="2400" dirty="0" smtClean="0"/>
              <a:t>Housing </a:t>
            </a:r>
            <a:r>
              <a:rPr lang="en-US" sz="2400" dirty="0" smtClean="0"/>
              <a:t>industry </a:t>
            </a:r>
            <a:r>
              <a:rPr lang="en-US" sz="2400" dirty="0" smtClean="0"/>
              <a:t>leaders/associations &amp; Federal agencies (Oct &amp; Ongoing)</a:t>
            </a:r>
            <a:endParaRPr lang="en-US" sz="2400" dirty="0" smtClean="0"/>
          </a:p>
          <a:p>
            <a:pPr marL="457200" indent="-457200"/>
            <a:r>
              <a:rPr lang="en-US" sz="2400" dirty="0" smtClean="0"/>
              <a:t>Public </a:t>
            </a:r>
            <a:r>
              <a:rPr lang="en-US" sz="2400" dirty="0" smtClean="0"/>
              <a:t>comment (February)</a:t>
            </a:r>
          </a:p>
          <a:p>
            <a:pPr marL="457200" indent="-457200"/>
            <a:r>
              <a:rPr lang="en-US" sz="2400" dirty="0" smtClean="0"/>
              <a:t>Incorporate Comments (March/April)</a:t>
            </a:r>
          </a:p>
          <a:p>
            <a:pPr marL="457200" indent="-457200"/>
            <a:r>
              <a:rPr lang="en-US" sz="2400" dirty="0" smtClean="0"/>
              <a:t>Dissemination - May</a:t>
            </a:r>
            <a:endParaRPr lang="en-US" sz="2400" dirty="0" smtClean="0"/>
          </a:p>
          <a:p>
            <a:endParaRPr lang="en-US" sz="2400" dirty="0" smtClean="0"/>
          </a:p>
          <a:p>
            <a:pPr marL="738188" lvl="1" indent="-280988">
              <a:buFont typeface="Arial" pitchFamily="34" charset="0"/>
              <a:buChar char="•"/>
            </a:pPr>
            <a:endParaRPr 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2979"/>
            <a:ext cx="8229600" cy="969781"/>
          </a:xfrm>
        </p:spPr>
        <p:txBody>
          <a:bodyPr>
            <a:normAutofit fontScale="90000"/>
          </a:bodyPr>
          <a:lstStyle/>
          <a:p>
            <a:r>
              <a:rPr lang="en-US" dirty="0" smtClean="0"/>
              <a:t>National Housing and Health Committee Role</a:t>
            </a:r>
            <a:endParaRPr lang="en-US" dirty="0"/>
          </a:p>
        </p:txBody>
      </p:sp>
      <p:sp>
        <p:nvSpPr>
          <p:cNvPr id="3" name="Content Placeholder 2"/>
          <p:cNvSpPr>
            <a:spLocks noGrp="1"/>
          </p:cNvSpPr>
          <p:nvPr>
            <p:ph idx="1"/>
          </p:nvPr>
        </p:nvSpPr>
        <p:spPr>
          <a:xfrm>
            <a:off x="457200" y="2374490"/>
            <a:ext cx="8229600" cy="3751673"/>
          </a:xfrm>
        </p:spPr>
        <p:txBody>
          <a:bodyPr>
            <a:normAutofit lnSpcReduction="10000"/>
          </a:bodyPr>
          <a:lstStyle/>
          <a:p>
            <a:r>
              <a:rPr lang="en-US" dirty="0" smtClean="0"/>
              <a:t>Feedback on Strategy and </a:t>
            </a:r>
            <a:r>
              <a:rPr lang="en-US" dirty="0" smtClean="0"/>
              <a:t>Process</a:t>
            </a:r>
          </a:p>
          <a:p>
            <a:pPr lvl="1"/>
            <a:r>
              <a:rPr lang="en-US" dirty="0" smtClean="0"/>
              <a:t>Credibility </a:t>
            </a:r>
            <a:r>
              <a:rPr lang="en-US" dirty="0" smtClean="0"/>
              <a:t>and </a:t>
            </a:r>
            <a:r>
              <a:rPr lang="en-US" dirty="0" smtClean="0"/>
              <a:t>Optics</a:t>
            </a:r>
          </a:p>
          <a:p>
            <a:pPr lvl="1"/>
            <a:r>
              <a:rPr lang="en-US" dirty="0" smtClean="0"/>
              <a:t>Dissemination</a:t>
            </a:r>
          </a:p>
          <a:p>
            <a:pPr lvl="1"/>
            <a:r>
              <a:rPr lang="en-US" dirty="0" smtClean="0"/>
              <a:t>Key Stakeholders </a:t>
            </a:r>
            <a:endParaRPr lang="en-US" dirty="0" smtClean="0"/>
          </a:p>
          <a:p>
            <a:r>
              <a:rPr lang="en-US" dirty="0" smtClean="0"/>
              <a:t>Involvement in Technical Work (as desired)</a:t>
            </a:r>
          </a:p>
          <a:p>
            <a:r>
              <a:rPr lang="en-US" dirty="0" smtClean="0"/>
              <a:t>Two More Meetings </a:t>
            </a:r>
            <a:r>
              <a:rPr lang="en-US" dirty="0" smtClean="0"/>
              <a:t>– 1/31/13 and 5/15/13</a:t>
            </a:r>
          </a:p>
          <a:p>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 Information	</a:t>
            </a:r>
            <a:endParaRPr lang="en-US" dirty="0"/>
          </a:p>
        </p:txBody>
      </p:sp>
      <p:sp>
        <p:nvSpPr>
          <p:cNvPr id="4" name="Content Placeholder 3"/>
          <p:cNvSpPr>
            <a:spLocks noGrp="1"/>
          </p:cNvSpPr>
          <p:nvPr>
            <p:ph idx="1"/>
          </p:nvPr>
        </p:nvSpPr>
        <p:spPr/>
        <p:txBody>
          <a:bodyPr/>
          <a:lstStyle/>
          <a:p>
            <a:r>
              <a:rPr lang="en-US" dirty="0" smtClean="0"/>
              <a:t>Staff Lead: Jane Malone, </a:t>
            </a:r>
            <a:r>
              <a:rPr lang="en-US" dirty="0" smtClean="0">
                <a:hlinkClick r:id="rId2"/>
              </a:rPr>
              <a:t>jmalone@nchh.org</a:t>
            </a:r>
            <a:r>
              <a:rPr lang="en-US" dirty="0" smtClean="0"/>
              <a:t>, 202.280.1983</a:t>
            </a:r>
          </a:p>
          <a:p>
            <a:r>
              <a:rPr lang="en-US" dirty="0" smtClean="0"/>
              <a:t>Chair: Dr. Thomas Vernon, </a:t>
            </a:r>
            <a:r>
              <a:rPr lang="en-US" dirty="0" err="1" smtClean="0"/>
              <a:t>vaxmd</a:t>
            </a:r>
            <a:r>
              <a:rPr lang="en-US" dirty="0" smtClean="0"/>
              <a:t>@</a:t>
            </a:r>
          </a:p>
          <a:p>
            <a:r>
              <a:rPr lang="en-US" dirty="0" smtClean="0"/>
              <a:t>Technical Work Group Chair: Jim Krieger</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Discussion and Decisions</a:t>
            </a:r>
            <a:br>
              <a:rPr lang="en-US" dirty="0" smtClean="0"/>
            </a:br>
            <a:r>
              <a:rPr lang="en-US" dirty="0" smtClean="0"/>
              <a:t/>
            </a:r>
            <a:br>
              <a:rPr lang="en-US" dirty="0" smtClean="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67787"/>
            <a:ext cx="8229600" cy="826265"/>
          </a:xfrm>
        </p:spPr>
        <p:txBody>
          <a:bodyPr>
            <a:normAutofit/>
          </a:bodyPr>
          <a:lstStyle/>
          <a:p>
            <a:r>
              <a:rPr lang="en-US" dirty="0" smtClean="0"/>
              <a:t>Introductions - Committee Members</a:t>
            </a:r>
            <a:endParaRPr lang="en-US" dirty="0"/>
          </a:p>
        </p:txBody>
      </p:sp>
      <p:sp>
        <p:nvSpPr>
          <p:cNvPr id="3" name="Content Placeholder 2"/>
          <p:cNvSpPr>
            <a:spLocks noGrp="1"/>
          </p:cNvSpPr>
          <p:nvPr>
            <p:ph sz="half" idx="1"/>
          </p:nvPr>
        </p:nvSpPr>
        <p:spPr>
          <a:xfrm>
            <a:off x="462708" y="1994053"/>
            <a:ext cx="4351662" cy="4132110"/>
          </a:xfrm>
        </p:spPr>
        <p:txBody>
          <a:bodyPr>
            <a:normAutofit/>
          </a:bodyPr>
          <a:lstStyle/>
          <a:p>
            <a:r>
              <a:rPr lang="en-US" dirty="0" smtClean="0"/>
              <a:t>Meri-K Appy</a:t>
            </a:r>
          </a:p>
          <a:p>
            <a:r>
              <a:rPr lang="en-US" dirty="0" smtClean="0"/>
              <a:t>Dr. Georges Benjamin</a:t>
            </a:r>
          </a:p>
          <a:p>
            <a:r>
              <a:rPr lang="en-US" dirty="0" smtClean="0"/>
              <a:t>Dr. Gail Christopher</a:t>
            </a:r>
          </a:p>
          <a:p>
            <a:r>
              <a:rPr lang="en-US" dirty="0" smtClean="0"/>
              <a:t>Henry Cisneros</a:t>
            </a:r>
          </a:p>
          <a:p>
            <a:r>
              <a:rPr lang="en-US" dirty="0" smtClean="0"/>
              <a:t>Dr. Carlos Dora</a:t>
            </a:r>
          </a:p>
          <a:p>
            <a:r>
              <a:rPr lang="en-US" dirty="0" smtClean="0"/>
              <a:t>Dr. Ruth Etzel</a:t>
            </a:r>
          </a:p>
          <a:p>
            <a:r>
              <a:rPr lang="en-US" dirty="0" smtClean="0"/>
              <a:t>David Fukuzawa</a:t>
            </a:r>
          </a:p>
        </p:txBody>
      </p:sp>
      <p:sp>
        <p:nvSpPr>
          <p:cNvPr id="4" name="Content Placeholder 3"/>
          <p:cNvSpPr>
            <a:spLocks noGrp="1"/>
          </p:cNvSpPr>
          <p:nvPr>
            <p:ph sz="half" idx="2"/>
          </p:nvPr>
        </p:nvSpPr>
        <p:spPr>
          <a:xfrm>
            <a:off x="4814370" y="2248677"/>
            <a:ext cx="3872429" cy="3877485"/>
          </a:xfrm>
        </p:spPr>
        <p:txBody>
          <a:bodyPr>
            <a:normAutofit/>
          </a:bodyPr>
          <a:lstStyle/>
          <a:p>
            <a:pPr>
              <a:spcBef>
                <a:spcPts val="24"/>
              </a:spcBef>
            </a:pPr>
            <a:r>
              <a:rPr lang="en-US" dirty="0" smtClean="0"/>
              <a:t>Dr. Lynn Goldman</a:t>
            </a:r>
          </a:p>
          <a:p>
            <a:r>
              <a:rPr lang="en-US" dirty="0" smtClean="0"/>
              <a:t>Moises Loza</a:t>
            </a:r>
          </a:p>
          <a:p>
            <a:r>
              <a:rPr lang="en-US" dirty="0" smtClean="0"/>
              <a:t>Nic Retsinas</a:t>
            </a:r>
          </a:p>
          <a:p>
            <a:r>
              <a:rPr lang="en-US" dirty="0" smtClean="0"/>
              <a:t>Dr. Megan Sandel</a:t>
            </a:r>
          </a:p>
          <a:p>
            <a:r>
              <a:rPr lang="en-US" dirty="0" smtClean="0"/>
              <a:t>Steve Thomas</a:t>
            </a:r>
          </a:p>
          <a:p>
            <a:r>
              <a:rPr lang="en-US" dirty="0" smtClean="0"/>
              <a:t>Dr. Tom Vernon (Chair)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a:t>
            </a:r>
            <a:r>
              <a:rPr lang="en-US" cap="none" dirty="0" smtClean="0"/>
              <a:t>ackground and Need </a:t>
            </a:r>
            <a:br>
              <a:rPr lang="en-US" cap="none" dirty="0" smtClean="0"/>
            </a:br>
            <a:r>
              <a:rPr lang="en-US" cap="none" dirty="0" smtClean="0"/>
              <a:t/>
            </a:r>
            <a:br>
              <a:rPr lang="en-US" cap="none" dirty="0" smtClean="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5698"/>
            <a:ext cx="8229600" cy="1184988"/>
          </a:xfrm>
        </p:spPr>
        <p:txBody>
          <a:bodyPr>
            <a:normAutofit/>
          </a:bodyPr>
          <a:lstStyle/>
          <a:p>
            <a:r>
              <a:rPr lang="en-US" dirty="0" smtClean="0"/>
              <a:t>The Link </a:t>
            </a:r>
            <a:r>
              <a:rPr lang="en-US" dirty="0" smtClean="0"/>
              <a:t>between </a:t>
            </a:r>
            <a:r>
              <a:rPr lang="en-US" dirty="0" smtClean="0"/>
              <a:t>Housing and Health</a:t>
            </a:r>
            <a:endParaRPr lang="en-US" dirty="0"/>
          </a:p>
        </p:txBody>
      </p:sp>
      <p:graphicFrame>
        <p:nvGraphicFramePr>
          <p:cNvPr id="1026" name="Object 2"/>
          <p:cNvGraphicFramePr>
            <a:graphicFrameLocks noChangeAspect="1"/>
          </p:cNvGraphicFramePr>
          <p:nvPr>
            <p:ph idx="1"/>
          </p:nvPr>
        </p:nvGraphicFramePr>
        <p:xfrm>
          <a:off x="914400" y="2022764"/>
          <a:ext cx="6719455" cy="4433454"/>
        </p:xfrm>
        <a:graphic>
          <a:graphicData uri="http://schemas.openxmlformats.org/presentationml/2006/ole">
            <p:oleObj spid="_x0000_s1026" name="Slide" r:id="rId4" imgW="4062240" imgH="3046320" progId="PowerPoint.Slide.8">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7819" y="1085834"/>
            <a:ext cx="8229600" cy="1027033"/>
          </a:xfrm>
        </p:spPr>
        <p:txBody>
          <a:bodyPr>
            <a:normAutofit/>
          </a:bodyPr>
          <a:lstStyle/>
          <a:p>
            <a:pPr eaLnBrk="1" hangingPunct="1"/>
            <a:r>
              <a:rPr lang="en-US" sz="2800" b="1" dirty="0" smtClean="0"/>
              <a:t>Health in the Late 19</a:t>
            </a:r>
            <a:r>
              <a:rPr lang="en-US" sz="2800" b="1" baseline="30000" dirty="0" smtClean="0"/>
              <a:t>th</a:t>
            </a:r>
            <a:r>
              <a:rPr lang="en-US" sz="2800" b="1" dirty="0" smtClean="0"/>
              <a:t> Century</a:t>
            </a:r>
            <a:r>
              <a:rPr lang="en-US" b="1" dirty="0" smtClean="0">
                <a:solidFill>
                  <a:schemeClr val="tx1"/>
                </a:solidFill>
              </a:rPr>
              <a:t/>
            </a:r>
            <a:br>
              <a:rPr lang="en-US" b="1" dirty="0" smtClean="0">
                <a:solidFill>
                  <a:schemeClr val="tx1"/>
                </a:solidFill>
              </a:rPr>
            </a:br>
            <a:r>
              <a:rPr lang="en-US" dirty="0" smtClean="0"/>
              <a:t> </a:t>
            </a:r>
          </a:p>
        </p:txBody>
      </p:sp>
      <p:sp>
        <p:nvSpPr>
          <p:cNvPr id="26627" name="Rectangle 3"/>
          <p:cNvSpPr>
            <a:spLocks noGrp="1" noChangeArrowheads="1"/>
          </p:cNvSpPr>
          <p:nvPr>
            <p:ph idx="1"/>
          </p:nvPr>
        </p:nvSpPr>
        <p:spPr>
          <a:xfrm>
            <a:off x="4032250" y="2209800"/>
            <a:ext cx="4405169" cy="4013296"/>
          </a:xfrm>
        </p:spPr>
        <p:txBody>
          <a:bodyPr>
            <a:normAutofit/>
          </a:bodyPr>
          <a:lstStyle/>
          <a:p>
            <a:pPr eaLnBrk="1" hangingPunct="1">
              <a:lnSpc>
                <a:spcPct val="90000"/>
              </a:lnSpc>
            </a:pPr>
            <a:r>
              <a:rPr lang="en-US" sz="2800" dirty="0" smtClean="0"/>
              <a:t>T</a:t>
            </a:r>
            <a:r>
              <a:rPr lang="en-US" sz="2800" dirty="0" smtClean="0"/>
              <a:t>uberculosis, Typhoid, Cholera </a:t>
            </a:r>
          </a:p>
          <a:p>
            <a:pPr eaLnBrk="1" hangingPunct="1">
              <a:lnSpc>
                <a:spcPct val="90000"/>
              </a:lnSpc>
            </a:pPr>
            <a:r>
              <a:rPr lang="en-US" sz="2800" dirty="0" smtClean="0"/>
              <a:t>Light, Fresh Air, Reduce Crowding, Improved Sanitation. </a:t>
            </a:r>
          </a:p>
          <a:p>
            <a:pPr eaLnBrk="1" hangingPunct="1">
              <a:lnSpc>
                <a:spcPct val="90000"/>
              </a:lnSpc>
            </a:pPr>
            <a:r>
              <a:rPr lang="en-US" sz="2800" dirty="0" smtClean="0"/>
              <a:t>Disease Rates Declined</a:t>
            </a:r>
            <a:r>
              <a:rPr lang="en-US" sz="2800" dirty="0" smtClean="0">
                <a:solidFill>
                  <a:schemeClr val="bg1"/>
                </a:solidFill>
              </a:rPr>
              <a:t> </a:t>
            </a:r>
            <a:endParaRPr lang="en-US" sz="2800" dirty="0" smtClean="0">
              <a:solidFill>
                <a:schemeClr val="bg1"/>
              </a:solidFill>
            </a:endParaRPr>
          </a:p>
        </p:txBody>
      </p:sp>
      <p:pic>
        <p:nvPicPr>
          <p:cNvPr id="7" name="Picture 2"/>
          <p:cNvPicPr>
            <a:picLocks noChangeAspect="1" noChangeArrowheads="1"/>
          </p:cNvPicPr>
          <p:nvPr/>
        </p:nvPicPr>
        <p:blipFill>
          <a:blip r:embed="rId3"/>
          <a:srcRect/>
          <a:stretch>
            <a:fillRect/>
          </a:stretch>
        </p:blipFill>
        <p:spPr bwMode="auto">
          <a:xfrm>
            <a:off x="457200" y="2112867"/>
            <a:ext cx="3338513"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5631" y="1051997"/>
            <a:ext cx="8229600" cy="1026185"/>
          </a:xfrm>
        </p:spPr>
        <p:txBody>
          <a:bodyPr>
            <a:normAutofit fontScale="90000"/>
          </a:bodyPr>
          <a:lstStyle/>
          <a:p>
            <a:r>
              <a:rPr lang="en-US" sz="3600" dirty="0" smtClean="0">
                <a:solidFill>
                  <a:srgbClr val="0070C0"/>
                </a:solidFill>
              </a:rPr>
              <a:t>Health </a:t>
            </a:r>
            <a:r>
              <a:rPr lang="en-US" sz="3600" dirty="0" smtClean="0">
                <a:solidFill>
                  <a:srgbClr val="0070C0"/>
                </a:solidFill>
              </a:rPr>
              <a:t>Consequences </a:t>
            </a:r>
            <a:r>
              <a:rPr lang="en-US" sz="3600" dirty="0" smtClean="0">
                <a:solidFill>
                  <a:srgbClr val="0070C0"/>
                </a:solidFill>
              </a:rPr>
              <a:t>of </a:t>
            </a:r>
            <a:r>
              <a:rPr lang="en-US" sz="3600" dirty="0" smtClean="0">
                <a:solidFill>
                  <a:srgbClr val="0070C0"/>
                </a:solidFill>
              </a:rPr>
              <a:t/>
            </a:r>
            <a:br>
              <a:rPr lang="en-US" sz="3600" dirty="0" smtClean="0">
                <a:solidFill>
                  <a:srgbClr val="0070C0"/>
                </a:solidFill>
              </a:rPr>
            </a:br>
            <a:r>
              <a:rPr lang="en-US" sz="3600" dirty="0" smtClean="0">
                <a:solidFill>
                  <a:srgbClr val="0070C0"/>
                </a:solidFill>
              </a:rPr>
              <a:t>Inadequate Housing </a:t>
            </a:r>
            <a:r>
              <a:rPr lang="en-US" sz="3600" dirty="0" smtClean="0">
                <a:solidFill>
                  <a:srgbClr val="0070C0"/>
                </a:solidFill>
              </a:rPr>
              <a:t>are </a:t>
            </a:r>
            <a:r>
              <a:rPr lang="en-US" sz="3600" dirty="0" smtClean="0">
                <a:solidFill>
                  <a:srgbClr val="0070C0"/>
                </a:solidFill>
              </a:rPr>
              <a:t>Substantial</a:t>
            </a:r>
            <a:r>
              <a:rPr lang="en-US" dirty="0" smtClean="0">
                <a:solidFill>
                  <a:schemeClr val="tx1"/>
                </a:solidFill>
              </a:rPr>
              <a:t/>
            </a:r>
            <a:br>
              <a:rPr lang="en-US" dirty="0" smtClean="0">
                <a:solidFill>
                  <a:schemeClr val="tx1"/>
                </a:solidFill>
              </a:rPr>
            </a:br>
            <a:endParaRPr lang="en-US" dirty="0"/>
          </a:p>
        </p:txBody>
      </p:sp>
      <p:sp>
        <p:nvSpPr>
          <p:cNvPr id="4" name="Content Placeholder 3"/>
          <p:cNvSpPr>
            <a:spLocks noGrp="1"/>
          </p:cNvSpPr>
          <p:nvPr>
            <p:ph idx="1"/>
          </p:nvPr>
        </p:nvSpPr>
        <p:spPr/>
        <p:txBody>
          <a:bodyPr>
            <a:normAutofit/>
          </a:bodyPr>
          <a:lstStyle/>
          <a:p>
            <a:pPr>
              <a:buNone/>
              <a:tabLst>
                <a:tab pos="973138" algn="l"/>
              </a:tabLst>
            </a:pPr>
            <a:endParaRPr lang="en-US" sz="2400" dirty="0" smtClean="0">
              <a:latin typeface="+mn-lt"/>
            </a:endParaRPr>
          </a:p>
          <a:p>
            <a:pPr>
              <a:tabLst>
                <a:tab pos="973138" algn="l"/>
              </a:tabLst>
            </a:pPr>
            <a:endParaRPr lang="en-US" sz="2400" dirty="0">
              <a:latin typeface="+mn-lt"/>
            </a:endParaRPr>
          </a:p>
        </p:txBody>
      </p:sp>
      <p:sp>
        <p:nvSpPr>
          <p:cNvPr id="6" name="Text Placeholder 5"/>
          <p:cNvSpPr>
            <a:spLocks noGrp="1"/>
          </p:cNvSpPr>
          <p:nvPr>
            <p:ph type="body" sz="half" idx="4294967295"/>
          </p:nvPr>
        </p:nvSpPr>
        <p:spPr>
          <a:xfrm>
            <a:off x="374072" y="2078182"/>
            <a:ext cx="3726873" cy="3859462"/>
          </a:xfrm>
        </p:spPr>
        <p:txBody>
          <a:bodyPr>
            <a:noAutofit/>
          </a:bodyPr>
          <a:lstStyle/>
          <a:p>
            <a:pPr>
              <a:tabLst>
                <a:tab pos="973138" algn="l"/>
              </a:tabLst>
            </a:pPr>
            <a:r>
              <a:rPr lang="en-US" sz="2000" dirty="0" smtClean="0"/>
              <a:t>Indoor </a:t>
            </a:r>
            <a:r>
              <a:rPr lang="en-US" sz="2000" dirty="0" smtClean="0"/>
              <a:t>dampness/mold</a:t>
            </a:r>
          </a:p>
          <a:p>
            <a:pPr>
              <a:tabLst>
                <a:tab pos="973138" algn="l"/>
              </a:tabLst>
            </a:pPr>
            <a:r>
              <a:rPr lang="en-US" sz="2000" dirty="0" smtClean="0"/>
              <a:t>Home injury</a:t>
            </a:r>
          </a:p>
          <a:p>
            <a:pPr>
              <a:tabLst>
                <a:tab pos="973138" algn="l"/>
              </a:tabLst>
            </a:pPr>
            <a:r>
              <a:rPr lang="en-US" sz="2000" dirty="0" smtClean="0"/>
              <a:t>Crowding</a:t>
            </a:r>
          </a:p>
          <a:p>
            <a:pPr>
              <a:tabLst>
                <a:tab pos="973138" algn="l"/>
              </a:tabLst>
            </a:pPr>
            <a:r>
              <a:rPr lang="en-US" sz="2000" dirty="0" smtClean="0"/>
              <a:t>Indoor cold</a:t>
            </a:r>
          </a:p>
          <a:p>
            <a:pPr>
              <a:tabLst>
                <a:tab pos="973138" algn="l"/>
              </a:tabLst>
            </a:pPr>
            <a:r>
              <a:rPr lang="en-US" sz="2000" dirty="0" smtClean="0"/>
              <a:t>Traffic noise</a:t>
            </a:r>
          </a:p>
          <a:p>
            <a:pPr>
              <a:tabLst>
                <a:tab pos="973138" algn="l"/>
              </a:tabLst>
            </a:pPr>
            <a:r>
              <a:rPr lang="en-US" sz="2000" dirty="0" smtClean="0"/>
              <a:t>Second-hand smoke</a:t>
            </a:r>
          </a:p>
          <a:p>
            <a:pPr>
              <a:tabLst>
                <a:tab pos="973138" algn="l"/>
              </a:tabLst>
            </a:pPr>
            <a:r>
              <a:rPr lang="en-US" sz="2000" dirty="0" smtClean="0"/>
              <a:t>Radon</a:t>
            </a:r>
          </a:p>
          <a:p>
            <a:pPr>
              <a:tabLst>
                <a:tab pos="973138" algn="l"/>
              </a:tabLst>
            </a:pPr>
            <a:r>
              <a:rPr lang="en-US" sz="2000" dirty="0" smtClean="0"/>
              <a:t>Lead</a:t>
            </a:r>
          </a:p>
          <a:p>
            <a:pPr>
              <a:tabLst>
                <a:tab pos="973138" algn="l"/>
              </a:tabLst>
            </a:pPr>
            <a:r>
              <a:rPr lang="en-US" sz="2000" dirty="0" smtClean="0"/>
              <a:t>CO</a:t>
            </a:r>
          </a:p>
          <a:p>
            <a:pPr>
              <a:tabLst>
                <a:tab pos="973138" algn="l"/>
              </a:tabLst>
            </a:pPr>
            <a:r>
              <a:rPr lang="en-US" sz="2000" dirty="0" smtClean="0"/>
              <a:t>Formaldehyde</a:t>
            </a:r>
          </a:p>
          <a:p>
            <a:pPr>
              <a:tabLst>
                <a:tab pos="973138" algn="l"/>
              </a:tabLst>
            </a:pPr>
            <a:r>
              <a:rPr lang="en-US" sz="2000" dirty="0" smtClean="0"/>
              <a:t>Indoor smoke from solid fuel</a:t>
            </a:r>
          </a:p>
          <a:p>
            <a:pPr>
              <a:tabLst>
                <a:tab pos="973138" algn="l"/>
              </a:tabLst>
            </a:pPr>
            <a:r>
              <a:rPr lang="en-US" sz="2000" dirty="0" smtClean="0"/>
              <a:t>Housing quality </a:t>
            </a:r>
            <a:endParaRPr lang="en-US" sz="2000" dirty="0"/>
          </a:p>
        </p:txBody>
      </p:sp>
      <p:sp>
        <p:nvSpPr>
          <p:cNvPr id="8" name="TextBox 7"/>
          <p:cNvSpPr txBox="1"/>
          <p:nvPr/>
        </p:nvSpPr>
        <p:spPr>
          <a:xfrm>
            <a:off x="1288472" y="6488668"/>
            <a:ext cx="6705600" cy="369332"/>
          </a:xfrm>
          <a:prstGeom prst="rect">
            <a:avLst/>
          </a:prstGeom>
          <a:noFill/>
        </p:spPr>
        <p:txBody>
          <a:bodyPr wrap="square" rtlCol="0">
            <a:spAutoFit/>
          </a:bodyPr>
          <a:lstStyle/>
          <a:p>
            <a:r>
              <a:rPr lang="en-US" dirty="0" smtClean="0">
                <a:latin typeface="+mn-lt"/>
              </a:rPr>
              <a:t>www.euro.who.int/__data/assets/pdf_file/0003/142077/e95004.pdf</a:t>
            </a:r>
            <a:endParaRPr lang="en-US" dirty="0">
              <a:latin typeface="+mn-lt"/>
            </a:endParaRPr>
          </a:p>
        </p:txBody>
      </p:sp>
      <p:pic>
        <p:nvPicPr>
          <p:cNvPr id="7" name="Picture 6" descr="e95004sum_Page_01.jpg"/>
          <p:cNvPicPr>
            <a:picLocks noChangeAspect="1"/>
          </p:cNvPicPr>
          <p:nvPr/>
        </p:nvPicPr>
        <p:blipFill>
          <a:blip r:embed="rId3" cstate="print"/>
          <a:stretch>
            <a:fillRect/>
          </a:stretch>
        </p:blipFill>
        <p:spPr>
          <a:xfrm>
            <a:off x="4641272" y="2078182"/>
            <a:ext cx="3055087" cy="4326517"/>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Rot="1" noChangeArrowheads="1"/>
          </p:cNvSpPr>
          <p:nvPr>
            <p:ph type="title"/>
          </p:nvPr>
        </p:nvSpPr>
        <p:spPr>
          <a:xfrm>
            <a:off x="207818" y="1052945"/>
            <a:ext cx="8229600" cy="1143000"/>
          </a:xfrm>
        </p:spPr>
        <p:txBody>
          <a:bodyPr>
            <a:normAutofit fontScale="90000"/>
          </a:bodyPr>
          <a:lstStyle/>
          <a:p>
            <a:r>
              <a:rPr lang="en-US" sz="3200" dirty="0"/>
              <a:t>Race/ethnicity of people living in homes with severe and moderate physical problems</a:t>
            </a:r>
          </a:p>
        </p:txBody>
      </p:sp>
      <p:graphicFrame>
        <p:nvGraphicFramePr>
          <p:cNvPr id="755715" name="Object 3"/>
          <p:cNvGraphicFramePr>
            <a:graphicFrameLocks noChangeAspect="1"/>
          </p:cNvGraphicFramePr>
          <p:nvPr>
            <p:ph type="chart" idx="1"/>
          </p:nvPr>
        </p:nvGraphicFramePr>
        <p:xfrm>
          <a:off x="468313" y="1989138"/>
          <a:ext cx="8205787" cy="4525963"/>
        </p:xfrm>
        <a:graphic>
          <a:graphicData uri="http://schemas.openxmlformats.org/presentationml/2006/ole">
            <p:oleObj spid="_x0000_s26626" name="Chart" r:id="rId4" imgW="8220159" imgH="4533900" progId="MSGraph.Chart.8">
              <p:embed followColorScheme="full"/>
            </p:oleObj>
          </a:graphicData>
        </a:graphic>
      </p:graphicFrame>
      <p:sp>
        <p:nvSpPr>
          <p:cNvPr id="755716" name="Text Box 4"/>
          <p:cNvSpPr txBox="1">
            <a:spLocks noChangeArrowheads="1"/>
          </p:cNvSpPr>
          <p:nvPr/>
        </p:nvSpPr>
        <p:spPr bwMode="auto">
          <a:xfrm>
            <a:off x="838200" y="6248400"/>
            <a:ext cx="3124200" cy="274638"/>
          </a:xfrm>
          <a:prstGeom prst="rect">
            <a:avLst/>
          </a:prstGeom>
          <a:noFill/>
          <a:ln w="9525">
            <a:noFill/>
            <a:miter lim="800000"/>
            <a:headEnd/>
            <a:tailEnd/>
          </a:ln>
          <a:effectLst/>
        </p:spPr>
        <p:txBody>
          <a:bodyPr>
            <a:spAutoFit/>
          </a:bodyPr>
          <a:lstStyle/>
          <a:p>
            <a:pPr eaLnBrk="1" hangingPunct="1">
              <a:spcBef>
                <a:spcPct val="50000"/>
              </a:spcBef>
            </a:pPr>
            <a:r>
              <a:rPr lang="en-US" sz="1200">
                <a:latin typeface="Arial" pitchFamily="34" charset="0"/>
                <a:cs typeface="Arial" pitchFamily="34" charset="0"/>
              </a:rPr>
              <a:t>Source: American Housing Survey, 2005</a:t>
            </a: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78873"/>
            <a:ext cx="8229600" cy="1143000"/>
          </a:xfrm>
        </p:spPr>
        <p:txBody>
          <a:bodyPr/>
          <a:lstStyle/>
          <a:p>
            <a:r>
              <a:rPr lang="en-US" dirty="0" smtClean="0"/>
              <a:t>Fragmented Housing Policies</a:t>
            </a:r>
            <a:endParaRPr lang="en-US" dirty="0"/>
          </a:p>
        </p:txBody>
      </p:sp>
      <p:sp>
        <p:nvSpPr>
          <p:cNvPr id="3" name="Content Placeholder 2"/>
          <p:cNvSpPr>
            <a:spLocks noGrp="1"/>
          </p:cNvSpPr>
          <p:nvPr>
            <p:ph type="body" sz="half" idx="1"/>
          </p:nvPr>
        </p:nvSpPr>
        <p:spPr>
          <a:xfrm>
            <a:off x="457200" y="1600200"/>
            <a:ext cx="5126182" cy="4897582"/>
          </a:xfrm>
        </p:spPr>
        <p:txBody>
          <a:bodyPr>
            <a:noAutofit/>
          </a:bodyPr>
          <a:lstStyle/>
          <a:p>
            <a:r>
              <a:rPr lang="en-US" sz="2400" dirty="0" smtClean="0"/>
              <a:t>Federally-Owned and Assisted Housing</a:t>
            </a:r>
          </a:p>
          <a:p>
            <a:pPr lvl="1"/>
            <a:r>
              <a:rPr lang="en-US" sz="2000" dirty="0" smtClean="0"/>
              <a:t>HUD Housing Quality Standards (rental)</a:t>
            </a:r>
          </a:p>
          <a:p>
            <a:pPr lvl="1"/>
            <a:r>
              <a:rPr lang="en-US" sz="2000" dirty="0" smtClean="0"/>
              <a:t>HUD Minimum Property standards (mortgage insurance)</a:t>
            </a:r>
          </a:p>
          <a:p>
            <a:r>
              <a:rPr lang="en-US" sz="2400" dirty="0" smtClean="0"/>
              <a:t>Privately-Owned Housing</a:t>
            </a:r>
          </a:p>
          <a:p>
            <a:pPr lvl="1"/>
            <a:r>
              <a:rPr lang="en-US" sz="2000" dirty="0" smtClean="0"/>
              <a:t>Property Maintenance Code – International Code Council</a:t>
            </a:r>
          </a:p>
          <a:p>
            <a:pPr lvl="1"/>
            <a:r>
              <a:rPr lang="en-US" sz="2000" dirty="0" smtClean="0"/>
              <a:t>State laws (e.g. health code) and local ordinances </a:t>
            </a:r>
          </a:p>
          <a:p>
            <a:pPr lvl="1"/>
            <a:r>
              <a:rPr lang="en-US" sz="2000" dirty="0" smtClean="0"/>
              <a:t>Some jurisdictions have no housing maintenance requirements or sanitary code</a:t>
            </a:r>
          </a:p>
          <a:p>
            <a:endParaRPr lang="en-US" sz="2000" dirty="0"/>
          </a:p>
        </p:txBody>
      </p:sp>
      <p:pic>
        <p:nvPicPr>
          <p:cNvPr id="13" name="Picture 11" descr="0000000077"/>
          <p:cNvPicPr>
            <a:picLocks noGrp="1" noChangeAspect="1" noChangeArrowheads="1"/>
          </p:cNvPicPr>
          <p:nvPr>
            <p:ph type="clipArt" sz="half" idx="2"/>
          </p:nvPr>
        </p:nvPicPr>
        <p:blipFill>
          <a:blip r:embed="rId2" cstate="print"/>
          <a:stretch>
            <a:fillRect/>
          </a:stretch>
        </p:blipFill>
        <p:spPr>
          <a:xfrm>
            <a:off x="5583382" y="4544291"/>
            <a:ext cx="3560618" cy="2313709"/>
          </a:xfrm>
          <a:prstGeom prst="rect">
            <a:avLst/>
          </a:prstGeom>
          <a:noFill/>
        </p:spPr>
      </p:pic>
    </p:spTree>
  </p:cSld>
  <p:clrMapOvr>
    <a:masterClrMapping/>
  </p:clrMapOvr>
  <p:transition>
    <p:wipe dir="d"/>
  </p:transition>
</p:sld>
</file>

<file path=ppt/theme/theme1.xml><?xml version="1.0" encoding="utf-8"?>
<a:theme xmlns:a="http://schemas.openxmlformats.org/drawingml/2006/main" name="nchh_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nchh_temp</Template>
  <TotalTime>1425</TotalTime>
  <Words>1243</Words>
  <Application>Microsoft Office PowerPoint</Application>
  <PresentationFormat>On-screen Show (4:3)</PresentationFormat>
  <Paragraphs>201</Paragraphs>
  <Slides>24</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nchh_temp</vt:lpstr>
      <vt:lpstr>Slide</vt:lpstr>
      <vt:lpstr>Microsoft Graph Chart</vt:lpstr>
      <vt:lpstr>Slide 1</vt:lpstr>
      <vt:lpstr>Meeting Objectives and Agenda</vt:lpstr>
      <vt:lpstr>Introductions - Committee Members</vt:lpstr>
      <vt:lpstr>Background and Need   </vt:lpstr>
      <vt:lpstr>The Link between Housing and Health</vt:lpstr>
      <vt:lpstr>Health in the Late 19th Century  </vt:lpstr>
      <vt:lpstr>Health Consequences of  Inadequate Housing are Substantial </vt:lpstr>
      <vt:lpstr>Race/ethnicity of people living in homes with severe and moderate physical problems</vt:lpstr>
      <vt:lpstr>Fragmented Housing Policies</vt:lpstr>
      <vt:lpstr>Standards Outdated</vt:lpstr>
      <vt:lpstr>Surgeon General’s Call to Action</vt:lpstr>
      <vt:lpstr>State of the Nation’s Healthy Housing</vt:lpstr>
      <vt:lpstr>Purpose and Objectives of Standard</vt:lpstr>
      <vt:lpstr>Role of Committee &amp; Process</vt:lpstr>
      <vt:lpstr>Key Players</vt:lpstr>
      <vt:lpstr>Characteristics of the Standard</vt:lpstr>
      <vt:lpstr>Foundational Document</vt:lpstr>
      <vt:lpstr>Building on a Historic US Dialogue</vt:lpstr>
      <vt:lpstr>The Standard’s Value Added</vt:lpstr>
      <vt:lpstr>Timeline</vt:lpstr>
      <vt:lpstr>Key Process Points</vt:lpstr>
      <vt:lpstr>National Housing and Health Committee Role</vt:lpstr>
      <vt:lpstr>Contact Information </vt:lpstr>
      <vt:lpstr>Discussion and Decisions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 Malone</dc:creator>
  <cp:lastModifiedBy>rmorley</cp:lastModifiedBy>
  <cp:revision>188</cp:revision>
  <dcterms:created xsi:type="dcterms:W3CDTF">2011-10-26T17:15:41Z</dcterms:created>
  <dcterms:modified xsi:type="dcterms:W3CDTF">2012-10-05T17:39:24Z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267086209</vt:i4>
  </property>
  <property fmtid="{D5CDD505-2E9C-101B-9397-08002B2CF9AE}" pid="3" name="_NewReviewCycle">
    <vt:lpwstr/>
  </property>
  <property fmtid="{D5CDD505-2E9C-101B-9397-08002B2CF9AE}" pid="4" name="_EmailSubject">
    <vt:lpwstr>web post</vt:lpwstr>
  </property>
  <property fmtid="{D5CDD505-2E9C-101B-9397-08002B2CF9AE}" pid="5" name="_AuthorEmail">
    <vt:lpwstr>rmorley@nchh.org</vt:lpwstr>
  </property>
  <property fmtid="{D5CDD505-2E9C-101B-9397-08002B2CF9AE}" pid="6" name="_AuthorEmailDisplayName">
    <vt:lpwstr>Rebecca Morley</vt:lpwstr>
  </property>
  <property fmtid="{D5CDD505-2E9C-101B-9397-08002B2CF9AE}" pid="7" name="_PreviousAdHocReviewCycleID">
    <vt:i4>-2064794471</vt:i4>
  </property>
</Properties>
</file>